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Lst>
  <p:sldSz cy="5143500" cx="9144000"/>
  <p:notesSz cx="6858000" cy="9144000"/>
  <p:embeddedFontLst>
    <p:embeddedFont>
      <p:font typeface="Roboto"/>
      <p:regular r:id="rId98"/>
      <p:bold r:id="rId99"/>
      <p:italic r:id="rId100"/>
      <p:boldItalic r:id="rId101"/>
    </p:embeddedFont>
    <p:embeddedFont>
      <p:font typeface="Roboto Mono"/>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28">
          <p15:clr>
            <a:srgbClr val="9AA0A6"/>
          </p15:clr>
        </p15:guide>
        <p15:guide id="2" orient="horz" pos="678">
          <p15:clr>
            <a:srgbClr val="9AA0A6"/>
          </p15:clr>
        </p15:guide>
        <p15:guide id="3" orient="horz" pos="1590">
          <p15:clr>
            <a:srgbClr val="9AA0A6"/>
          </p15:clr>
        </p15:guide>
        <p15:guide id="4" orient="horz" pos="2046">
          <p15:clr>
            <a:srgbClr val="9AA0A6"/>
          </p15:clr>
        </p15:guide>
        <p15:guide id="5" orient="horz" pos="2502">
          <p15:clr>
            <a:srgbClr val="9AA0A6"/>
          </p15:clr>
        </p15:guide>
        <p15:guide id="6" orient="horz" pos="2937">
          <p15:clr>
            <a:srgbClr val="9AA0A6"/>
          </p15:clr>
        </p15:guide>
        <p15:guide id="7" pos="678">
          <p15:clr>
            <a:srgbClr val="9AA0A6"/>
          </p15:clr>
        </p15:guide>
        <p15:guide id="8" pos="1587">
          <p15:clr>
            <a:srgbClr val="9AA0A6"/>
          </p15:clr>
        </p15:guide>
        <p15:guide id="9" pos="2497">
          <p15:clr>
            <a:srgbClr val="9AA0A6"/>
          </p15:clr>
        </p15:guide>
        <p15:guide id="10" pos="3406">
          <p15:clr>
            <a:srgbClr val="9AA0A6"/>
          </p15:clr>
        </p15:guide>
        <p15:guide id="11" pos="4316">
          <p15:clr>
            <a:srgbClr val="9AA0A6"/>
          </p15:clr>
        </p15:guide>
        <p15:guide id="12" pos="5225">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Christian Schwar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22A62C-787D-4472-9F18-A066B2032EB8}">
  <a:tblStyle styleId="{CD22A62C-787D-4472-9F18-A066B2032E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FFDD628-F0BE-4644-8095-E61AACD11CA5}"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28" orient="horz"/>
        <p:guide pos="678" orient="horz"/>
        <p:guide pos="1590" orient="horz"/>
        <p:guide pos="2046" orient="horz"/>
        <p:guide pos="2502" orient="horz"/>
        <p:guide pos="2937" orient="horz"/>
        <p:guide pos="678"/>
        <p:guide pos="1587"/>
        <p:guide pos="2497"/>
        <p:guide pos="3406"/>
        <p:guide pos="4316"/>
        <p:guide pos="522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5" Type="http://schemas.openxmlformats.org/officeDocument/2006/relationships/font" Target="fonts/RobotoMono-boldItalic.fntdata"/><Relationship Id="rId104" Type="http://schemas.openxmlformats.org/officeDocument/2006/relationships/font" Target="fonts/RobotoMono-italic.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ono-bold.fntdata"/><Relationship Id="rId102" Type="http://schemas.openxmlformats.org/officeDocument/2006/relationships/font" Target="fonts/RobotoMono-regular.fntdata"/><Relationship Id="rId101" Type="http://schemas.openxmlformats.org/officeDocument/2006/relationships/font" Target="fonts/Roboto-boldItalic.fntdata"/><Relationship Id="rId100" Type="http://schemas.openxmlformats.org/officeDocument/2006/relationships/font" Target="fonts/Roboto-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oboto-bold.fntdata"/><Relationship Id="rId10" Type="http://schemas.openxmlformats.org/officeDocument/2006/relationships/slide" Target="slides/slide3.xml"/><Relationship Id="rId98" Type="http://schemas.openxmlformats.org/officeDocument/2006/relationships/font" Target="fonts/Roboto-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6-21T10:19:53.563">
    <p:pos x="281" y="2541"/>
    <p:text>keep in sync with next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6-21T10:19:33.490">
    <p:pos x="281" y="525"/>
    <p:text>keep in sync with prev slide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6-21T09:12:57.719">
    <p:pos x="281" y="756"/>
    <p:text>callout, mention small writes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6-16T10:43:57.276">
    <p:pos x="334" y="668"/>
    <p:text>ok to ignore E_seal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dbd80c655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dbd80c655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und es bildet sich dann so ein korridor mit steigenden generations und txgs.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Das ist aber nur die halbe wahrheit, denn die hier dargestellten Informationen reichen nicht aus, um während dem Replay verlorengegangene Log-Einträge zu erkennen.</a:t>
            </a:r>
            <a:endParaRPr/>
          </a:p>
          <a:p>
            <a:pPr indent="0" lvl="0" marL="0" rtl="0" algn="l">
              <a:spcBef>
                <a:spcPts val="0"/>
              </a:spcBef>
              <a:spcAft>
                <a:spcPts val="0"/>
              </a:spcAft>
              <a:buNone/>
            </a:pPr>
            <a:r>
              <a:rPr lang="en-GB"/>
              <a:t>Dazu nutzen wir einen Satz von Zählern.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dbd80c655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dbd80c655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dbd80c655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dbd80c655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dbd80c655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dbd80c655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ddbd80c65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ddbd80c65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ddbd80c655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ddbd80c655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ddf687b0e1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ddf687b0e1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ddbd80c655_0_2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ddbd80c655_0_20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Kommen wir nun zur Skalierbarkeit des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Von HDL gibt es ja eine Instanz je filesystem, und jeder HDL führt die Zählertabelle separat.</a:t>
            </a:r>
            <a:endParaRPr/>
          </a:p>
          <a:p>
            <a:pPr indent="0" lvl="0" marL="0" rtl="0" algn="l">
              <a:spcBef>
                <a:spcPts val="0"/>
              </a:spcBef>
              <a:spcAft>
                <a:spcPts val="0"/>
              </a:spcAft>
              <a:buNone/>
            </a:pPr>
            <a:r>
              <a:rPr lang="en-GB"/>
              <a:t>Das heißt: so lange nur ein thread auf ein filesystem schreibt ist keinerlei synchronisation zwischen HDLs nötig, und einzig PRB kann ein Skalierungsbottleneck darstellen.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Falls aber mehrere Threads auf das gleiche filesystem schreiben, so gelten Einschränkungen:</a:t>
            </a:r>
            <a:endParaRPr/>
          </a:p>
          <a:p>
            <a:pPr indent="0" lvl="0" marL="0" rtl="0" algn="l">
              <a:spcBef>
                <a:spcPts val="0"/>
              </a:spcBef>
              <a:spcAft>
                <a:spcPts val="0"/>
              </a:spcAft>
              <a:buNone/>
            </a:pPr>
            <a:r>
              <a:rPr lang="en-GB"/>
              <a:t>Solange keine neue Generation angefangen werden muss können Threads parallel Einträge in PMEM schreiben, der Synchronisationsoverhead beschränkt sich hier auf das Ausmachen der generation-scoped id.</a:t>
            </a:r>
            <a:endParaRPr/>
          </a:p>
          <a:p>
            <a:pPr indent="0" lvl="0" marL="0" rtl="0" algn="l">
              <a:spcBef>
                <a:spcPts val="0"/>
              </a:spcBef>
              <a:spcAft>
                <a:spcPts val="0"/>
              </a:spcAft>
              <a:buNone/>
            </a:pPr>
            <a:r>
              <a:rPr lang="en-GB"/>
              <a:t>Falls aber ein system call eine neue generation anfängt, so darf er erst in den userspace zurückkehren, wenn alle writes der vorangegangenen generation fertig sind.</a:t>
            </a:r>
            <a:endParaRPr/>
          </a:p>
          <a:p>
            <a:pPr indent="0" lvl="0" marL="0" rtl="0" algn="l">
              <a:spcBef>
                <a:spcPts val="0"/>
              </a:spcBef>
              <a:spcAft>
                <a:spcPts val="0"/>
              </a:spcAft>
              <a:buNone/>
            </a:pPr>
            <a:r>
              <a:rPr lang="en-GB"/>
              <a:t>Andernfalls könnte es ja sein, dass wir crashen nachdem wir den neueren Eintrag bereits als committed reported haben, aber bevor die Einträge der vorangegangenen Generation fertig geschrieben wurden.</a:t>
            </a:r>
            <a:endParaRPr/>
          </a:p>
          <a:p>
            <a:pPr indent="0" lvl="0" marL="0" rtl="0" algn="l">
              <a:spcBef>
                <a:spcPts val="0"/>
              </a:spcBef>
              <a:spcAft>
                <a:spcPts val="0"/>
              </a:spcAft>
              <a:buNone/>
            </a:pPr>
            <a:r>
              <a:rPr lang="en-GB"/>
              <a:t>Das führt dann zu einem replay-fehler wie im vorherigen Beispiel.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PRB selbst ist ja auf den Chunks aufgebaut. Die Sequenz in den Chunks kann immer nur von einem Thread gleichzeitig geschrieben oder bei Garbage Collection zurückgesetzt werden.</a:t>
            </a:r>
            <a:endParaRPr/>
          </a:p>
          <a:p>
            <a:pPr indent="0" lvl="0" marL="0" rtl="0" algn="l">
              <a:spcBef>
                <a:spcPts val="0"/>
              </a:spcBef>
              <a:spcAft>
                <a:spcPts val="0"/>
              </a:spcAft>
              <a:buNone/>
            </a:pPr>
            <a:r>
              <a:rPr lang="en-GB"/>
              <a:t>Unsere Lösung hierfür ist, die Resource ‘Chunk’ zu replizieren.</a:t>
            </a:r>
            <a:endParaRPr/>
          </a:p>
          <a:p>
            <a:pPr indent="0" lvl="0" marL="0" rtl="0" algn="l">
              <a:spcBef>
                <a:spcPts val="0"/>
              </a:spcBef>
              <a:spcAft>
                <a:spcPts val="0"/>
              </a:spcAft>
              <a:buNone/>
            </a:pPr>
            <a:r>
              <a:rPr lang="en-GB"/>
              <a:t>In PRB gibt es immer bist zu M offene chunks, die jeweils einem commit slot zugeordnet sind.</a:t>
            </a:r>
            <a:endParaRPr/>
          </a:p>
          <a:p>
            <a:pPr indent="0" lvl="0" marL="0" rtl="0" algn="l">
              <a:spcBef>
                <a:spcPts val="0"/>
              </a:spcBef>
              <a:spcAft>
                <a:spcPts val="0"/>
              </a:spcAft>
              <a:buNone/>
            </a:pPr>
            <a:r>
              <a:rPr lang="en-GB"/>
              <a:t>Ein Thread, der einen Eintrag schreiben möchte, muss dann über eine Semaphore und Atomare einen slot aquirieren.</a:t>
            </a:r>
            <a:endParaRPr/>
          </a:p>
          <a:p>
            <a:pPr indent="0" lvl="0" marL="0" rtl="0" algn="l">
              <a:spcBef>
                <a:spcPts val="0"/>
              </a:spcBef>
              <a:spcAft>
                <a:spcPts val="0"/>
              </a:spcAft>
              <a:buNone/>
            </a:pPr>
            <a:r>
              <a:rPr lang="en-GB"/>
              <a:t>Dann kann er seinen Eintrag in den Chunk schreiben.</a:t>
            </a:r>
            <a:endParaRPr/>
          </a:p>
          <a:p>
            <a:pPr indent="0" lvl="0" marL="0" rtl="0" algn="l">
              <a:spcBef>
                <a:spcPts val="0"/>
              </a:spcBef>
              <a:spcAft>
                <a:spcPts val="0"/>
              </a:spcAft>
              <a:buNone/>
            </a:pPr>
            <a:r>
              <a:rPr lang="en-GB"/>
              <a:t>Falls der Chunk voll ist wird er in eine Queue gepackt für die garbage collection.</a:t>
            </a:r>
            <a:endParaRPr/>
          </a:p>
          <a:p>
            <a:pPr indent="0" lvl="0" marL="0" rtl="0" algn="l">
              <a:spcBef>
                <a:spcPts val="0"/>
              </a:spcBef>
              <a:spcAft>
                <a:spcPts val="0"/>
              </a:spcAft>
              <a:buNone/>
            </a:pPr>
            <a:r>
              <a:rPr lang="en-GB"/>
              <a:t>Für den Slot wird dann ein Chunk von einer Liste von geleerten Chunks geholt.</a:t>
            </a:r>
            <a:endParaRPr/>
          </a:p>
          <a:p>
            <a:pPr indent="0" lvl="0" marL="0" rtl="0" algn="l">
              <a:spcBef>
                <a:spcPts val="0"/>
              </a:spcBef>
              <a:spcAft>
                <a:spcPts val="0"/>
              </a:spcAft>
              <a:buNone/>
            </a:pPr>
            <a:r>
              <a:rPr lang="en-GB"/>
              <a:t>Dieser slow-path wird mittels einer globalen Mutex PRB-weit serialisiert, passiert aber bei ausreichend großen Chunks selten.</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ddbd80c65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ddbd80c65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Die möglicherweise wissenschaftlich relevanteste Erkenntnis der Arbeit ist uns im Ramen der Skalierbarkeitsüberlegungen gekommen.</a:t>
            </a:r>
            <a:endParaRPr/>
          </a:p>
          <a:p>
            <a:pPr indent="0" lvl="0" marL="0" rtl="0" algn="l">
              <a:spcBef>
                <a:spcPts val="0"/>
              </a:spcBef>
              <a:spcAft>
                <a:spcPts val="0"/>
              </a:spcAft>
              <a:buNone/>
            </a:pPr>
            <a:r>
              <a:rPr lang="en-GB"/>
              <a:t>Die Kurzfassung des Problems ist, dass PMEM IO in Überlastsituationen in der Gesamtbetrachtung ineffizient sein kann.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Das PMEM Programmiermodell sieht ja so aus, dass wir mit normalen Store-Instruktionen und cache flushes in den PMEM schreiben, und die CPU-Mikroarchitektur dann die Arbeit für uns übernimmt.</a:t>
            </a:r>
            <a:endParaRPr/>
          </a:p>
          <a:p>
            <a:pPr indent="0" lvl="0" marL="0" rtl="0" algn="l">
              <a:spcBef>
                <a:spcPts val="0"/>
              </a:spcBef>
              <a:spcAft>
                <a:spcPts val="0"/>
              </a:spcAft>
              <a:buNone/>
            </a:pPr>
            <a:r>
              <a:rPr lang="en-GB"/>
              <a:t>Falls das lange dauert stallt die CPU und wartet darauf, dass die Daten die persistence domain des sytems erreichen.</a:t>
            </a:r>
            <a:endParaRPr/>
          </a:p>
          <a:p>
            <a:pPr indent="0" lvl="0" marL="0" rtl="0" algn="l">
              <a:spcBef>
                <a:spcPts val="0"/>
              </a:spcBef>
              <a:spcAft>
                <a:spcPts val="0"/>
              </a:spcAft>
              <a:buNone/>
            </a:pPr>
            <a:r>
              <a:rPr lang="en-GB"/>
              <a:t>Spekulative Ausführung oder so hilft hier nicht, weil wir in der Praxis für die korrektheit meist store-barrieren unmittelbar nach dem schreibenden code platzieren.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Das ist an sich alles so gedacht und funktioniert, so lange der PMEM nicht ausgelastet ist.</a:t>
            </a:r>
            <a:endParaRPr/>
          </a:p>
          <a:p>
            <a:pPr indent="0" lvl="0" marL="0" rtl="0" algn="l">
              <a:spcBef>
                <a:spcPts val="0"/>
              </a:spcBef>
              <a:spcAft>
                <a:spcPts val="0"/>
              </a:spcAft>
              <a:buNone/>
            </a:pPr>
            <a:r>
              <a:rPr lang="en-GB"/>
              <a:t>Falls aber die summierte Schreibbandbreite in Richtung PMEM höher ist als der PMEM unterstützt, kommt es unweigerlich zu backpressure und queuing effekten.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einem klassischen IO stack kann dieser backpressure bis zum Anwendungsthread mittels blockieren durchgedrückt werden.</a:t>
            </a:r>
            <a:endParaRPr/>
          </a:p>
          <a:p>
            <a:pPr indent="0" lvl="0" marL="0" rtl="0" algn="l">
              <a:spcBef>
                <a:spcPts val="0"/>
              </a:spcBef>
              <a:spcAft>
                <a:spcPts val="0"/>
              </a:spcAft>
              <a:buNone/>
            </a:pPr>
            <a:r>
              <a:rPr lang="en-GB"/>
              <a:t>Bei PMEM ist aber kein Betriebssystem dazwischen, sodass es aus Sicht des Schedulers einfach so aussieht, als ob der PMEM-schreibende thread zu 100% CPU-Arbeit verrichtet.</a:t>
            </a:r>
            <a:endParaRPr/>
          </a:p>
          <a:p>
            <a:pPr indent="0" lvl="0" marL="0" rtl="0" algn="l">
              <a:spcBef>
                <a:spcPts val="0"/>
              </a:spcBef>
              <a:spcAft>
                <a:spcPts val="0"/>
              </a:spcAft>
              <a:buNone/>
            </a:pPr>
            <a:r>
              <a:rPr lang="en-GB"/>
              <a:t>Und das, obwohl sie eigentlich nur auf IO warten.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Das ist aus unserer Sicht inakzeptabel für ein in-kernel Dateisystem, weil es bei so einem generellen systemdienst immer sein kann, dass wichtigere CPU-Arbeit vorhanden ist.</a:t>
            </a:r>
            <a:endParaRPr/>
          </a:p>
          <a:p>
            <a:pPr indent="0" lvl="0" marL="0" rtl="0" algn="l">
              <a:spcBef>
                <a:spcPts val="0"/>
              </a:spcBef>
              <a:spcAft>
                <a:spcPts val="0"/>
              </a:spcAft>
              <a:buNone/>
            </a:pPr>
            <a:r>
              <a:rPr lang="en-GB"/>
              <a:t>Und CPUs sind ja in der heutigen Zeit sowieso die knappere Resource im vergleich zur IO-Kapazität.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Unserem Kenntnisstand nach sind wir die ersten, die dieses Problem identifiziert haben, zumindest im Bereich von PMEM Dateisystemem.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Unsere Lösung ist relativ primitiv, aber effektiv:</a:t>
            </a:r>
            <a:endParaRPr/>
          </a:p>
          <a:p>
            <a:pPr indent="0" lvl="0" marL="0" rtl="0" algn="l">
              <a:spcBef>
                <a:spcPts val="0"/>
              </a:spcBef>
              <a:spcAft>
                <a:spcPts val="0"/>
              </a:spcAft>
              <a:buNone/>
            </a:pPr>
            <a:r>
              <a:rPr lang="en-GB"/>
              <a:t>Wir nutzen die bestehende Commit Slot Abstraktion, limitieren deren Anzahl aber so, dass unter der erwarteten workload keine überlastsituation passieren kann.</a:t>
            </a:r>
            <a:endParaRPr/>
          </a:p>
          <a:p>
            <a:pPr indent="0" lvl="0" marL="0" rtl="0" algn="l">
              <a:spcBef>
                <a:spcPts val="0"/>
              </a:spcBef>
              <a:spcAft>
                <a:spcPts val="0"/>
              </a:spcAft>
              <a:buNone/>
            </a:pPr>
            <a:r>
              <a:rPr lang="en-GB"/>
              <a:t>Die Semaphore, die wir nutzen, um den Zugriff auf die commit slots zu koordinieren, zieht die wartezeit dann an sich, weg von der CPU.</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ddbd80c65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ddbd80c65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Kommen wir nun zur Evaluation, und zwar zunächst zur Korrekheit.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Wir nutzen unit tests im userspace um die korrektheit von PRB/HDL sicherzustellen.</a:t>
            </a:r>
            <a:endParaRPr/>
          </a:p>
          <a:p>
            <a:pPr indent="0" lvl="0" marL="0" rtl="0" algn="l">
              <a:spcBef>
                <a:spcPts val="0"/>
              </a:spcBef>
              <a:spcAft>
                <a:spcPts val="0"/>
              </a:spcAft>
              <a:buNone/>
            </a:pPr>
            <a:r>
              <a:rPr lang="en-GB"/>
              <a:t>Neben Tests für die API und Sicherstellung von Assertions gegen deren Fehlbenutzung legen wir vor allem Wert auf ausführliche Tests des Replay-Algorithmus’.</a:t>
            </a:r>
            <a:endParaRPr/>
          </a:p>
          <a:p>
            <a:pPr indent="0" lvl="0" marL="0" rtl="0" algn="l">
              <a:spcBef>
                <a:spcPts val="0"/>
              </a:spcBef>
              <a:spcAft>
                <a:spcPts val="0"/>
              </a:spcAft>
              <a:buNone/>
            </a:pPr>
            <a:r>
              <a:rPr lang="en-GB"/>
              <a:t>Das Ziel ist hierbei, mit möglichst wenig Hürden von der konzeptionellen 2D-ebene zu einem Test case zu kommen.</a:t>
            </a:r>
            <a:endParaRPr/>
          </a:p>
          <a:p>
            <a:pPr indent="0" lvl="0" marL="0" rtl="0" algn="l">
              <a:spcBef>
                <a:spcPts val="0"/>
              </a:spcBef>
              <a:spcAft>
                <a:spcPts val="0"/>
              </a:spcAft>
              <a:buNone/>
            </a:pPr>
            <a:r>
              <a:rPr lang="en-GB"/>
              <a:t>Das sieht man hier auf der rechten Seite.</a:t>
            </a:r>
            <a:endParaRPr/>
          </a:p>
          <a:p>
            <a:pPr indent="0" lvl="0" marL="0" rtl="0" algn="l">
              <a:spcBef>
                <a:spcPts val="0"/>
              </a:spcBef>
              <a:spcAft>
                <a:spcPts val="0"/>
              </a:spcAft>
              <a:buNone/>
            </a:pPr>
            <a:r>
              <a:rPr lang="en-GB"/>
              <a:t>Man beschreibt ein Scan-Ergebnis und kann dann verschiedene Szenarien ausdrücken, inklusive erwarteter replay-sequenz.</a:t>
            </a:r>
            <a:endParaRPr/>
          </a:p>
          <a:p>
            <a:pPr indent="0" lvl="0" marL="0" rtl="0" algn="l">
              <a:spcBef>
                <a:spcPts val="0"/>
              </a:spcBef>
              <a:spcAft>
                <a:spcPts val="0"/>
              </a:spcAft>
              <a:buNone/>
            </a:pPr>
            <a:r>
              <a:rPr lang="en-GB"/>
              <a:t>Unsere Test-Suite deckt derzeit</a:t>
            </a:r>
            <a:endParaRPr/>
          </a:p>
          <a:p>
            <a:pPr indent="0" lvl="0" marL="0" rtl="0" algn="l">
              <a:spcBef>
                <a:spcPts val="0"/>
              </a:spcBef>
              <a:spcAft>
                <a:spcPts val="0"/>
              </a:spcAft>
              <a:buNone/>
            </a:pPr>
            <a:r>
              <a:rPr lang="en-GB"/>
              <a:t>offline und online Data Corruption ab,</a:t>
            </a:r>
            <a:endParaRPr/>
          </a:p>
          <a:p>
            <a:pPr indent="0" lvl="0" marL="0" rtl="0" algn="l">
              <a:spcBef>
                <a:spcPts val="0"/>
              </a:spcBef>
              <a:spcAft>
                <a:spcPts val="0"/>
              </a:spcAft>
              <a:buNone/>
            </a:pPr>
            <a:r>
              <a:rPr lang="en-GB"/>
              <a:t>Crash-Consistenz und Wiederaufsetzbarkeit des Replay-Algorithmus,</a:t>
            </a:r>
            <a:endParaRPr/>
          </a:p>
          <a:p>
            <a:pPr indent="0" lvl="0" marL="0" rtl="0" algn="l">
              <a:spcBef>
                <a:spcPts val="0"/>
              </a:spcBef>
              <a:spcAft>
                <a:spcPts val="0"/>
              </a:spcAft>
              <a:buNone/>
            </a:pPr>
            <a:r>
              <a:rPr lang="en-GB"/>
              <a:t>und das Wiederauftauchen von Entries während dem Replay.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Für die Integration in ZFS gibt es vom upstream-Projekt bestehende Testing Infrastruktur.</a:t>
            </a:r>
            <a:endParaRPr/>
          </a:p>
          <a:p>
            <a:pPr indent="0" lvl="0" marL="0" rtl="0" algn="l">
              <a:spcBef>
                <a:spcPts val="0"/>
              </a:spcBef>
              <a:spcAft>
                <a:spcPts val="0"/>
              </a:spcAft>
              <a:buNone/>
            </a:pPr>
            <a:r>
              <a:rPr lang="en-GB"/>
              <a:t>Im ztest stress test, der v.a. die management-ebene abdeckt, haben wir nur noch sehr wenige crashes, von denen auch nicht alle wirklich ZIL-PMEM zugeordnet werden können.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Dann gibt es noch die ZFS test suite, die das tatsächliche production binary und kernel modul testet.</a:t>
            </a:r>
            <a:endParaRPr/>
          </a:p>
          <a:p>
            <a:pPr indent="0" lvl="0" marL="0" rtl="0" algn="l">
              <a:spcBef>
                <a:spcPts val="0"/>
              </a:spcBef>
              <a:spcAft>
                <a:spcPts val="0"/>
              </a:spcAft>
              <a:buNone/>
            </a:pPr>
            <a:r>
              <a:rPr lang="en-GB"/>
              <a:t>Sie enthält auch mehrere Ende-zu-Ende tests für das ZIL, die wir alle bestehen.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der Arbeit präsentieren wir noch mehr Details zur Testing-Strategie und einen vorher-nachher-vergleich der code-coverage.</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4df0a06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4df0a06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ddbd80c65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ddbd80c65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Kommen wir nun zur Performance-Evaluation.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Zuerst schauen wir uns die 4k synchronous random write workload angeschaut, die wir bereits eingangs präsentiert haben.</a:t>
            </a:r>
            <a:endParaRPr/>
          </a:p>
          <a:p>
            <a:pPr indent="0" lvl="0" marL="0" rtl="0" algn="l">
              <a:spcBef>
                <a:spcPts val="0"/>
              </a:spcBef>
              <a:spcAft>
                <a:spcPts val="0"/>
              </a:spcAft>
              <a:buNone/>
            </a:pPr>
            <a:r>
              <a:rPr lang="en-GB"/>
              <a:t>Hier interessiert uns</a:t>
            </a:r>
            <a:endParaRPr/>
          </a:p>
          <a:p>
            <a:pPr indent="0" lvl="0" marL="0" rtl="0" algn="l">
              <a:spcBef>
                <a:spcPts val="0"/>
              </a:spcBef>
              <a:spcAft>
                <a:spcPts val="0"/>
              </a:spcAft>
              <a:buNone/>
            </a:pPr>
            <a:r>
              <a:rPr lang="en-GB"/>
              <a:t>- wie ZIL-PMEM in single- und multi-threaded workloads performt</a:t>
            </a:r>
            <a:endParaRPr/>
          </a:p>
          <a:p>
            <a:pPr indent="0" lvl="0" marL="0" rtl="0" algn="l">
              <a:spcBef>
                <a:spcPts val="0"/>
              </a:spcBef>
              <a:spcAft>
                <a:spcPts val="0"/>
              </a:spcAft>
              <a:buNone/>
            </a:pPr>
            <a:r>
              <a:rPr lang="en-GB"/>
              <a:t>- wie sich die gesamtlatenz auf die einzelnen komponenten auf dem ZFS write path verteilt</a:t>
            </a:r>
            <a:endParaRPr/>
          </a:p>
          <a:p>
            <a:pPr indent="0" lvl="0" marL="0" rtl="0" algn="l">
              <a:spcBef>
                <a:spcPts val="0"/>
              </a:spcBef>
              <a:spcAft>
                <a:spcPts val="0"/>
              </a:spcAft>
              <a:buNone/>
            </a:pPr>
            <a:r>
              <a:rPr lang="en-GB"/>
              <a:t>- und wie homogen die erzielte performance ist, also wie es mit den tail latencies aussieht.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Der nächste Abschnitt beschäftigt sich mit der commit slot abstraktion, wo wir ermitteln möchten, ob der mechanismus tatsächlich in der lage ist, exzessives on-cpu waiting zu limitieren.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Abschließend schauen wir uns dann noch an, inwiefern ZIL-PMEM für reale Anwendungen interessant ist.</a:t>
            </a:r>
            <a:endParaRPr/>
          </a:p>
          <a:p>
            <a:pPr indent="0" lvl="0" marL="0" rtl="0" algn="l">
              <a:spcBef>
                <a:spcPts val="0"/>
              </a:spcBef>
              <a:spcAft>
                <a:spcPts val="0"/>
              </a:spcAft>
              <a:buNone/>
            </a:pPr>
            <a:r>
              <a:rPr lang="en-GB"/>
              <a:t>Hierzu vergleichen wir anhand von verschiedenen Benchmarks ZIL-PMEM mit ZIL-LWB, sowie mit Ext4 und XFS auf dm-writecache. Was das ist, dazu später mehr.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der Arbeit vergleichen wir außerdem noch die Performance von ZIL-PMEM mit Ext4 und XFS, wenn letztere nur auf PMEM deployed werden.</a:t>
            </a:r>
            <a:endParaRPr/>
          </a:p>
          <a:p>
            <a:pPr indent="0" lvl="0" marL="0" rtl="0" algn="l">
              <a:spcBef>
                <a:spcPts val="0"/>
              </a:spcBef>
              <a:spcAft>
                <a:spcPts val="0"/>
              </a:spcAft>
              <a:buNone/>
            </a:pPr>
            <a:r>
              <a:rPr lang="en-GB"/>
              <a:t>Außerdem betrachten wir noch die möglichen Vorteile für ZVOLs, das ist ein ZFS feature, mit dem virtuelle block-devices realisiert werden können.</a:t>
            </a:r>
            <a:endParaRPr/>
          </a:p>
          <a:p>
            <a:pPr indent="0" lvl="0" marL="0" rtl="0" algn="l">
              <a:spcBef>
                <a:spcPts val="0"/>
              </a:spcBef>
              <a:spcAft>
                <a:spcPts val="0"/>
              </a:spcAft>
              <a:buNone/>
            </a:pPr>
            <a:r>
              <a:rPr lang="en-GB"/>
              <a:t>Das ist besonders interessant, um die skalierbarkeit von HDL auszuleuchten.</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ddbd80c655_0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ddbd80c655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ddbd80c655_0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ddbd80c655_0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ddbd80c655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ddbd80c655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Hinsichtlich der Tail Latencies haben wir uns den verschiedenen Perzentilen bedient, die aus fio rausfallen.</a:t>
            </a:r>
            <a:endParaRPr/>
          </a:p>
          <a:p>
            <a:pPr indent="0" lvl="0" marL="0" rtl="0" algn="l">
              <a:spcBef>
                <a:spcPts val="0"/>
              </a:spcBef>
              <a:spcAft>
                <a:spcPts val="0"/>
              </a:spcAft>
              <a:buNone/>
            </a:pPr>
            <a:r>
              <a:rPr lang="en-GB"/>
              <a:t>Die Ergebnisse sind hier geplottet, wieder mit threads auf der X-Achse und Latenzen auf der Y-Achse.</a:t>
            </a:r>
            <a:endParaRPr/>
          </a:p>
          <a:p>
            <a:pPr indent="0" lvl="0" marL="0" rtl="0" algn="l">
              <a:spcBef>
                <a:spcPts val="0"/>
              </a:spcBef>
              <a:spcAft>
                <a:spcPts val="0"/>
              </a:spcAft>
              <a:buNone/>
            </a:pPr>
            <a:r>
              <a:rPr lang="en-GB"/>
              <a:t>Man beachte die Achsenskalierung, zil-pmem und async haben die gleiche, ZIL-LWB ist 10 mal so groß.</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Was wir beobachten können ist, dass für weniger als 4 threads die ZIL-PMEM Latenzen in jedem Perzentil sehr ähnlich zu denen von async sind, eben mit dem konstanten offset, den wir zum Schreiben von PMEM brauchen.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Für mehr als vier threads sehen wir dann bei zil-pmem das charakteristische knee in the curve, der anfang ist gestaffelt nach perzentil.</a:t>
            </a:r>
            <a:endParaRPr/>
          </a:p>
          <a:p>
            <a:pPr indent="0" lvl="0" marL="0" rtl="0" algn="l">
              <a:spcBef>
                <a:spcPts val="0"/>
              </a:spcBef>
              <a:spcAft>
                <a:spcPts val="0"/>
              </a:spcAft>
              <a:buNone/>
            </a:pPr>
            <a:r>
              <a:rPr lang="en-GB"/>
              <a:t>Das dürfte dann hier die anzahl commit slots und oder bandbreitenlimits sein.</a:t>
            </a:r>
            <a:endParaRPr/>
          </a:p>
          <a:p>
            <a:pPr indent="0" lvl="0" marL="0" rtl="0" algn="l">
              <a:spcBef>
                <a:spcPts val="0"/>
              </a:spcBef>
              <a:spcAft>
                <a:spcPts val="0"/>
              </a:spcAft>
              <a:buNone/>
            </a:pPr>
            <a:r>
              <a:rPr lang="en-GB"/>
              <a:t>Um das herauszufinden müsste man im idealfall die latenzmessungen labeln, sodass man unterscheiden kann, ob wir auf einen commit slot warten mussten oder nicht.</a:t>
            </a:r>
            <a:endParaRPr/>
          </a:p>
          <a:p>
            <a:pPr indent="0" lvl="0" marL="0" rtl="0" algn="l">
              <a:spcBef>
                <a:spcPts val="0"/>
              </a:spcBef>
              <a:spcAft>
                <a:spcPts val="0"/>
              </a:spcAft>
              <a:buNone/>
            </a:pPr>
            <a:r>
              <a:rPr lang="en-GB"/>
              <a:t>So oder so sehen wir aber, dass nur sehr wenige Threads wirklich direkt bei vier threads in das limit rein laufen, die allermeisten laufen erst viel später rein (7, 8 threads).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ZIL-LWB im Vergleich hat mehr Ausreißer, auch bei weniger als vier threads. Das sieht man an dem höheren relativen und absoluten Abstand der hohen perzentile voneinander.</a:t>
            </a:r>
            <a:endParaRPr/>
          </a:p>
          <a:p>
            <a:pPr indent="0" lvl="0" marL="0" rtl="0" algn="l">
              <a:spcBef>
                <a:spcPts val="0"/>
              </a:spcBef>
              <a:spcAft>
                <a:spcPts val="0"/>
              </a:spcAft>
              <a:buNone/>
            </a:pPr>
            <a:r>
              <a:rPr lang="en-GB"/>
              <a:t>Das Wachstum mit steigender Thread-Zahl ist auch stärker als bei ZIL-PMEM bis &lt; 4 threads.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ddf687b0e1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ddf687b0e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ddf687b0e1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ddf687b0e1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dbd80c655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dbd80c655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ddbd80c655_0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ddbd80c655_0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Kommen wir nun zu den Anwendungsbenchmarks.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Wir haben uns sieben workloads herausgesucht, die wir im folgenden auf verschiedenen Storage-konfigurationen miteinander vergleichen.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filebench-oltp und mariadb sind typische disk-orienterte Datenbanken, die ein physisches write-ahead log schreiben, also relativ grob-granulare writes.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filebench-varmail simuliert einen mailserver mit vielen kleinen dateien und ist dementsprechend metadatenlastig.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fio-fixed und fio-growing sind ähnlich zu den 4k random sync write workloads, die einen extremfall im bereich der storage-virtualisierung darstellen.</a:t>
            </a:r>
            <a:endParaRPr/>
          </a:p>
          <a:p>
            <a:pPr indent="0" lvl="0" marL="0" rtl="0" algn="l">
              <a:spcBef>
                <a:spcPts val="0"/>
              </a:spcBef>
              <a:spcAft>
                <a:spcPts val="0"/>
              </a:spcAft>
              <a:buNone/>
            </a:pPr>
            <a:r>
              <a:rPr lang="en-GB"/>
              <a:t>Im gegensatz zu den anderen workloads haben wir hier ein deutlich größere payload pro log eintrag, also höheres datenvolumen.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redis und rocksdb sind key value stores</a:t>
            </a:r>
            <a:endParaRPr/>
          </a:p>
          <a:p>
            <a:pPr indent="0" lvl="0" marL="0" rtl="0" algn="l">
              <a:spcBef>
                <a:spcPts val="0"/>
              </a:spcBef>
              <a:spcAft>
                <a:spcPts val="0"/>
              </a:spcAft>
              <a:buNone/>
            </a:pPr>
            <a:r>
              <a:rPr lang="en-GB"/>
              <a:t>Redis ist tatsächlich ein in-memory store, kann aber auch als durable store konfiguriert werden.</a:t>
            </a:r>
            <a:endParaRPr/>
          </a:p>
          <a:p>
            <a:pPr indent="0" lvl="0" marL="0" rtl="0" algn="l">
              <a:spcBef>
                <a:spcPts val="0"/>
              </a:spcBef>
              <a:spcAft>
                <a:spcPts val="0"/>
              </a:spcAft>
              <a:buNone/>
            </a:pPr>
            <a:r>
              <a:rPr lang="en-GB"/>
              <a:t>Beide anwendungen schreiben logische write-ahead logs, und in unseren benchmarks sind die keys und values sehr klein, d.h. wir haben sehr kleine append operationen.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Um die skalierbarkeit zu betrachten definieren wir für alle workloads einen skaling faktor.</a:t>
            </a:r>
            <a:endParaRPr/>
          </a:p>
          <a:p>
            <a:pPr indent="0" lvl="0" marL="0" rtl="0" algn="l">
              <a:spcBef>
                <a:spcPts val="0"/>
              </a:spcBef>
              <a:spcAft>
                <a:spcPts val="0"/>
              </a:spcAft>
              <a:buNone/>
            </a:pPr>
            <a:r>
              <a:rPr lang="en-GB"/>
              <a:t>Dieser bildet 1:1 ab auf die anzahl an clients oder threads, die schreiben oder anfragen stellen.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Wichtig für die Skalierbarkeitsbetrachtung ist auch, dass in diesen Benchmarks zum Zwecke der Vergleichbarkeit nur ein einzelnes ZFS filesystem zur Anwendung kommt, d.h. auch nur ein einzelner HDL im Fallv on ZIL-PMEM, unabhängig von der Anzahl threads.</a:t>
            </a:r>
            <a:endParaRPr/>
          </a:p>
          <a:p>
            <a:pPr indent="0" lvl="0" marL="0" rtl="0" algn="l">
              <a:spcBef>
                <a:spcPts val="0"/>
              </a:spcBef>
              <a:spcAft>
                <a:spcPts val="0"/>
              </a:spcAft>
              <a:buNone/>
            </a:pPr>
            <a:r>
              <a:rPr lang="en-GB"/>
              <a:t>Dementsprechend ist gerade bei den fio threads der vergleich mit den anderen fio benchmarks nicht ohne weiteres möglich..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EN:</a:t>
            </a:r>
            <a:endParaRPr/>
          </a:p>
          <a:p>
            <a:pPr indent="0" lvl="0" marL="0" rtl="0" algn="l">
              <a:spcBef>
                <a:spcPts val="0"/>
              </a:spcBef>
              <a:spcAft>
                <a:spcPts val="0"/>
              </a:spcAft>
              <a:buNone/>
            </a:pPr>
            <a:r>
              <a:rPr lang="en-GB"/>
              <a:t>7 workloads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filebench-oltp and MariaDB typical disk-oriented DB workloads =&gt; coarse-grained application-level WAL writes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filebench-varmail: metadata-heavy (mailserver)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fio-fixed and fio-growing: 4k sync writes typical for storage virtualization, high data volume compared to WALs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redis and rocksdb: key value stores; redis is actually in-memory store, but can be configured to be durable</a:t>
            </a:r>
            <a:endParaRPr/>
          </a:p>
          <a:p>
            <a:pPr indent="0" lvl="0" marL="0" rtl="0" algn="l">
              <a:spcBef>
                <a:spcPts val="0"/>
              </a:spcBef>
              <a:spcAft>
                <a:spcPts val="0"/>
              </a:spcAft>
              <a:buNone/>
            </a:pPr>
            <a:r>
              <a:rPr lang="en-GB"/>
              <a:t>=&gt; small WAL writes (tens of kilobytes)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defined a scaling factor: generally maps to number of concurrent writes / writing clients.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ddbd80c655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ddbd80c655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ddbd80c655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ddbd80c655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Schauen wir uns zuletzt noch den Vergleich mit dm-writecache an.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Dm-writecache ist ein transparenter write-back cache für Linux block devices, er ist teil vom Linux kernel Device Mapper stack.</a:t>
            </a:r>
            <a:endParaRPr/>
          </a:p>
          <a:p>
            <a:pPr indent="0" lvl="0" marL="0" rtl="0" algn="l">
              <a:spcBef>
                <a:spcPts val="0"/>
              </a:spcBef>
              <a:spcAft>
                <a:spcPts val="0"/>
              </a:spcAft>
              <a:buNone/>
            </a:pPr>
            <a:r>
              <a:rPr lang="en-GB"/>
              <a:t>Das feature ist noch relativ neu (2018) und wir noch aktiv weiterentwickelt.</a:t>
            </a:r>
            <a:endParaRPr/>
          </a:p>
          <a:p>
            <a:pPr indent="0" lvl="0" marL="0" rtl="0" algn="l">
              <a:spcBef>
                <a:spcPts val="0"/>
              </a:spcBef>
              <a:spcAft>
                <a:spcPts val="0"/>
              </a:spcAft>
              <a:buNone/>
            </a:pPr>
            <a:r>
              <a:rPr lang="en-GB"/>
              <a:t>Es ist explizit für schnelle SSDs und PMEM geschrieben, und ist PMEM-aware, nutzt also direktes mapping anstatt der block-device emulationsschicht.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Wir konfigurieren dm-writecache als cache für ein software-stripe aus den drei NVMe drives, die wir sonst in der zpool config nutzen.</a:t>
            </a:r>
            <a:endParaRPr/>
          </a:p>
          <a:p>
            <a:pPr indent="0" lvl="0" marL="0" rtl="0" algn="l">
              <a:spcBef>
                <a:spcPts val="0"/>
              </a:spcBef>
              <a:spcAft>
                <a:spcPts val="0"/>
              </a:spcAft>
              <a:buNone/>
            </a:pPr>
            <a:r>
              <a:rPr lang="en-GB"/>
              <a:t>Darauf instanziieren wir dann wahlweise XFS oder Ext4 und lassen due benchmarks laufen.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diesem Sinne ist dm-writecache als Alternative zu ZIL-PMEM zu verstehen, da beide persistent memory als beschleuniger für ein existierendes, NVMe oder HDD-basiertes storage system nutzen.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Was wir beobachten können ist, dass ZIL-PMEM im +- 30% bereich von dm-writecache liegt, in nahezu allen worklodas.</a:t>
            </a:r>
            <a:endParaRPr/>
          </a:p>
          <a:p>
            <a:pPr indent="0" lvl="0" marL="0" rtl="0" algn="l">
              <a:spcBef>
                <a:spcPts val="0"/>
              </a:spcBef>
              <a:spcAft>
                <a:spcPts val="0"/>
              </a:spcAft>
              <a:buNone/>
            </a:pPr>
            <a:r>
              <a:rPr lang="en-GB"/>
              <a:t>Die Workloads mit besonders kleinen WAL writes (RocksDB und Redis) performen aber deutlich besser auf ZIL-PMEM (der speedup in den graphen ist relativ zu ZIL-PMEM).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Der Grund hierfür ist höchstwahrscheinlich die niegrigere write-amplification in ZIL-PMEM:</a:t>
            </a:r>
            <a:endParaRPr/>
          </a:p>
          <a:p>
            <a:pPr indent="0" lvl="0" marL="0" rtl="0" algn="l">
              <a:spcBef>
                <a:spcPts val="0"/>
              </a:spcBef>
              <a:spcAft>
                <a:spcPts val="0"/>
              </a:spcAft>
              <a:buNone/>
            </a:pPr>
            <a:r>
              <a:rPr lang="en-GB"/>
              <a:t>die kleinen writes der Anwendungen werden bei ZFS mit ZIL-PMEM ja nur mit metadaten versehen und dann in den PMEM geschrieben.</a:t>
            </a:r>
            <a:endParaRPr/>
          </a:p>
          <a:p>
            <a:pPr indent="0" lvl="0" marL="0" rtl="0" algn="l">
              <a:spcBef>
                <a:spcPts val="0"/>
              </a:spcBef>
              <a:spcAft>
                <a:spcPts val="0"/>
              </a:spcAft>
              <a:buNone/>
            </a:pPr>
            <a:r>
              <a:rPr lang="en-GB"/>
              <a:t>Die Linux-dateisystem sehen hingegen das virtuelle dm-writecache block device mit 4k block bzw. page size und müssen daher jeden write auf mindestens 4k aufblähen.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Was interessant ist: Ext4 performt in nahezu allen benchmarks schlechter als XFS und ZIL-PMEM.</a:t>
            </a:r>
            <a:endParaRPr/>
          </a:p>
          <a:p>
            <a:pPr indent="0" lvl="0" marL="0" rtl="0" algn="l">
              <a:spcBef>
                <a:spcPts val="0"/>
              </a:spcBef>
              <a:spcAft>
                <a:spcPts val="0"/>
              </a:spcAft>
              <a:buNone/>
            </a:pPr>
            <a:r>
              <a:rPr lang="en-GB"/>
              <a:t>Das haben wir aber nicht genauer untersucht.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4df0a06f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4df0a06f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DE:</a:t>
            </a:r>
            <a:br>
              <a:rPr b="1" lang="en-GB"/>
            </a:br>
            <a:r>
              <a:rPr b="1" lang="en-GB"/>
              <a:t>Synchrone IO</a:t>
            </a:r>
            <a:endParaRPr b="1"/>
          </a:p>
          <a:p>
            <a:pPr indent="0" lvl="0" marL="0" rtl="0" algn="l">
              <a:spcBef>
                <a:spcPts val="0"/>
              </a:spcBef>
              <a:spcAft>
                <a:spcPts val="0"/>
              </a:spcAft>
              <a:buNone/>
            </a:pPr>
            <a:r>
              <a:rPr lang="en-GB"/>
              <a:t>System calls wie fsync, sync, oder Operationen auf O_SYNC Dateideskriptoren.</a:t>
            </a:r>
            <a:endParaRPr/>
          </a:p>
          <a:p>
            <a:pPr indent="0" lvl="0" marL="0" rtl="0" algn="l">
              <a:spcBef>
                <a:spcPts val="0"/>
              </a:spcBef>
              <a:spcAft>
                <a:spcPts val="0"/>
              </a:spcAft>
              <a:buNone/>
            </a:pPr>
            <a:r>
              <a:rPr lang="en-GB"/>
              <a:t>Diese syscalls haben alle gemein, dass sie erst returnen, wenn die jeweiligen Daten irgendeinen nicht-volatilen speicher erreicht haben.</a:t>
            </a:r>
            <a:endParaRPr/>
          </a:p>
          <a:p>
            <a:pPr indent="0" lvl="0" marL="0" rtl="0" algn="l">
              <a:spcBef>
                <a:spcPts val="0"/>
              </a:spcBef>
              <a:spcAft>
                <a:spcPts val="0"/>
              </a:spcAft>
              <a:buNone/>
            </a:pPr>
            <a:r>
              <a:rPr lang="en-GB"/>
              <a:t>Da hier in der Regel ein Mensch davorsitzt (entweder direkt in Form eines Speichern buttons, oder indirekt, bspw. aufgrund einer Datenbanktransaktion, ist hier niedrige Latenz essenziell.)</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OpenZFS:</a:t>
            </a:r>
            <a:endParaRPr b="1"/>
          </a:p>
          <a:p>
            <a:pPr indent="0" lvl="0" marL="0" rtl="0" algn="l">
              <a:spcBef>
                <a:spcPts val="0"/>
              </a:spcBef>
              <a:spcAft>
                <a:spcPts val="0"/>
              </a:spcAft>
              <a:buNone/>
            </a:pPr>
            <a:r>
              <a:rPr lang="en-GB"/>
              <a:t>ist ein open-source storage system.</a:t>
            </a:r>
            <a:endParaRPr/>
          </a:p>
          <a:p>
            <a:pPr indent="0" lvl="0" marL="0" rtl="0" algn="l">
              <a:spcBef>
                <a:spcPts val="0"/>
              </a:spcBef>
              <a:spcAft>
                <a:spcPts val="0"/>
              </a:spcAft>
              <a:buNone/>
            </a:pPr>
            <a:r>
              <a:rPr lang="en-GB"/>
              <a:t>Sein wichtigstes merkmal ist, dass alle speichergeräte in einem sogenannten zpool zusammengefasst werden.</a:t>
            </a:r>
            <a:endParaRPr/>
          </a:p>
          <a:p>
            <a:pPr indent="0" lvl="0" marL="0" rtl="0" algn="l">
              <a:spcBef>
                <a:spcPts val="0"/>
              </a:spcBef>
              <a:spcAft>
                <a:spcPts val="0"/>
              </a:spcAft>
              <a:buNone/>
            </a:pPr>
            <a:r>
              <a:rPr lang="en-GB"/>
              <a:t>Dabei gibt es dann diverse möglichkeiten für redundanz, für die ZFS bekannt ist, darauf gehen wir hier aber nicht näher ein.</a:t>
            </a:r>
            <a:endParaRPr/>
          </a:p>
          <a:p>
            <a:pPr indent="0" lvl="0" marL="0" rtl="0" algn="l">
              <a:spcBef>
                <a:spcPts val="0"/>
              </a:spcBef>
              <a:spcAft>
                <a:spcPts val="0"/>
              </a:spcAft>
              <a:buNone/>
            </a:pPr>
            <a:r>
              <a:rPr lang="en-GB"/>
              <a:t>Was für uns wichtig ist: auf dem zpool kann der adminstrator dann tausende ‘filesystems’ instanziieren, die sich den platz der storage devices teilen.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Synchrone IO in ZFS wird durch das </a:t>
            </a:r>
            <a:r>
              <a:rPr b="1" lang="en-GB"/>
              <a:t>ZFS Intent Log (ZIL)</a:t>
            </a:r>
            <a:r>
              <a:rPr lang="en-GB"/>
              <a:t> realisiert.</a:t>
            </a:r>
            <a:endParaRPr/>
          </a:p>
          <a:p>
            <a:pPr indent="0" lvl="0" marL="0" rtl="0" algn="l">
              <a:spcBef>
                <a:spcPts val="0"/>
              </a:spcBef>
              <a:spcAft>
                <a:spcPts val="0"/>
              </a:spcAft>
              <a:buNone/>
            </a:pPr>
            <a:r>
              <a:rPr lang="en-GB"/>
              <a:t>Das ist ein logisches write-ahead log, das pro dateisystem geschrieben wird</a:t>
            </a:r>
            <a:endParaRPr/>
          </a:p>
          <a:p>
            <a:pPr indent="0" lvl="0" marL="0" rtl="0" algn="l">
              <a:spcBef>
                <a:spcPts val="0"/>
              </a:spcBef>
              <a:spcAft>
                <a:spcPts val="0"/>
              </a:spcAft>
              <a:buNone/>
            </a:pPr>
            <a:r>
              <a:rPr lang="en-GB"/>
              <a:t>Es besteht aus log records die logische änderungen kodieren, bspw. ‘erstelle datei /A’ oder ‘schreibe in datei /A folgende daten an offset 1024’.</a:t>
            </a:r>
            <a:endParaRPr/>
          </a:p>
          <a:p>
            <a:pPr indent="0" lvl="0" marL="0" rtl="0" algn="l">
              <a:spcBef>
                <a:spcPts val="0"/>
              </a:spcBef>
              <a:spcAft>
                <a:spcPts val="0"/>
              </a:spcAft>
              <a:buNone/>
            </a:pPr>
            <a:r>
              <a:rPr lang="en-GB"/>
              <a:t>Nach einem crash wird dann dieses Log wiedereingespielt, sodass der resultierende Filesystem-Zustand dem Zustand entspricht, der vor dem crash in richtung user space als committed versprochen wurde (bspw. weil ein fsync system call returned 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ZFS bietet die Möglichkeit, sog. </a:t>
            </a:r>
            <a:r>
              <a:rPr b="1" lang="en-GB"/>
              <a:t>Separate Log Devices </a:t>
            </a:r>
            <a:r>
              <a:rPr lang="en-GB"/>
              <a:t>zu konfigurieren, um synchrone Operationen zu beschleunigen (</a:t>
            </a:r>
            <a:r>
              <a:rPr b="1" lang="en-GB">
                <a:solidFill>
                  <a:schemeClr val="dk1"/>
                </a:solidFill>
              </a:rPr>
              <a:t>abkz: SLOG</a:t>
            </a:r>
            <a:r>
              <a:rPr lang="en-GB">
                <a:solidFill>
                  <a:schemeClr val="dk1"/>
                </a:solidFill>
              </a:rPr>
              <a:t>)</a:t>
            </a:r>
            <a:endParaRPr/>
          </a:p>
          <a:p>
            <a:pPr indent="0" lvl="0" marL="0" rtl="0" algn="l">
              <a:spcBef>
                <a:spcPts val="0"/>
              </a:spcBef>
              <a:spcAft>
                <a:spcPts val="0"/>
              </a:spcAft>
              <a:buNone/>
            </a:pPr>
            <a:r>
              <a:rPr lang="en-GB"/>
              <a:t>Die Idee hierbei ist, dass man ein SLOG hinzufügt, das schneller (und vllt. kleiner und teurer) ist, als die Festplatten im Hauptpool.</a:t>
            </a:r>
            <a:endParaRPr/>
          </a:p>
          <a:p>
            <a:pPr indent="0" lvl="0" marL="0" rtl="0" algn="l">
              <a:spcBef>
                <a:spcPts val="0"/>
              </a:spcBef>
              <a:spcAft>
                <a:spcPts val="0"/>
              </a:spcAft>
              <a:buNone/>
            </a:pPr>
            <a:r>
              <a:rPr lang="en-GB"/>
              <a:t>Das SLOG wird dann exklusiv zum schreiben von diesen log eintrágen benutzt während der Hauptpool nur periodisch im Hintergrund beschrieben wird.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Persistent Memory</a:t>
            </a:r>
            <a:endParaRPr b="1"/>
          </a:p>
          <a:p>
            <a:pPr indent="0" lvl="0" marL="0" rtl="0" algn="l">
              <a:spcBef>
                <a:spcPts val="0"/>
              </a:spcBef>
              <a:spcAft>
                <a:spcPts val="0"/>
              </a:spcAft>
              <a:buNone/>
            </a:pPr>
            <a:r>
              <a:rPr lang="en-GB"/>
              <a:t>ist der dritte Baustein der Arbeit, dazu gab es ja schon einige Abschlussarbeiten am Institut.</a:t>
            </a:r>
            <a:endParaRPr/>
          </a:p>
          <a:p>
            <a:pPr indent="0" lvl="0" marL="0" rtl="0" algn="l">
              <a:spcBef>
                <a:spcPts val="0"/>
              </a:spcBef>
              <a:spcAft>
                <a:spcPts val="0"/>
              </a:spcAft>
              <a:buNone/>
            </a:pPr>
            <a:r>
              <a:rPr lang="en-GB"/>
              <a:t>PMEM stellt memory-gemapped </a:t>
            </a:r>
            <a:r>
              <a:rPr lang="en-GB"/>
              <a:t>persistenten Speicher bereit, der durch normale load/store instruktionen gelesen und geschrieben wird.</a:t>
            </a:r>
            <a:endParaRPr/>
          </a:p>
          <a:p>
            <a:pPr indent="0" lvl="0" marL="0" rtl="0" algn="l">
              <a:spcBef>
                <a:spcPts val="0"/>
              </a:spcBef>
              <a:spcAft>
                <a:spcPts val="0"/>
              </a:spcAft>
              <a:buNone/>
            </a:pPr>
            <a:r>
              <a:rPr lang="en-GB"/>
              <a:t>Für korrektheit im sinne der anwendung sind häufig noch cache flushes und store barrieren notwendig, das geht hier aber zu sehr ins detail.</a:t>
            </a:r>
            <a:endParaRPr/>
          </a:p>
          <a:p>
            <a:pPr indent="0" lvl="0" marL="0" rtl="0" algn="l">
              <a:spcBef>
                <a:spcPts val="0"/>
              </a:spcBef>
              <a:spcAft>
                <a:spcPts val="0"/>
              </a:spcAft>
              <a:buNone/>
            </a:pPr>
            <a:r>
              <a:rPr lang="en-GB"/>
              <a:t>Das relevante Merkmal für diese Arbeit hingegen ist, dass PMEM sehr niedrige Latenz bietet, und byte-granular schreib- und lesbar ist, im gegensatz zu den 512 oder 4096 byte großen Blöcken bei NVMe.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In Linux</a:t>
            </a:r>
            <a:r>
              <a:rPr lang="en-GB"/>
              <a:t> kann man PMEM auf verschiedenen Wegen zugreifbar machen.</a:t>
            </a:r>
            <a:endParaRPr/>
          </a:p>
          <a:p>
            <a:pPr indent="0" lvl="0" marL="0" rtl="0" algn="l">
              <a:spcBef>
                <a:spcPts val="0"/>
              </a:spcBef>
              <a:spcAft>
                <a:spcPts val="0"/>
              </a:spcAft>
              <a:buNone/>
            </a:pPr>
            <a:r>
              <a:rPr lang="en-GB"/>
              <a:t>Für uns ist vor allem /dev/pmem interessant.</a:t>
            </a:r>
            <a:endParaRPr/>
          </a:p>
          <a:p>
            <a:pPr indent="0" lvl="0" marL="0" rtl="0" algn="l">
              <a:spcBef>
                <a:spcPts val="0"/>
              </a:spcBef>
              <a:spcAft>
                <a:spcPts val="0"/>
              </a:spcAft>
              <a:buNone/>
            </a:pPr>
            <a:r>
              <a:rPr lang="en-GB"/>
              <a:t>Es handelt sich hierbei um einen block device treiber, der PMEM pages als blockdevice exposed.</a:t>
            </a:r>
            <a:endParaRPr/>
          </a:p>
          <a:p>
            <a:pPr indent="0" lvl="0" marL="0" rtl="0" algn="l">
              <a:spcBef>
                <a:spcPts val="0"/>
              </a:spcBef>
              <a:spcAft>
                <a:spcPts val="0"/>
              </a:spcAft>
              <a:buNone/>
            </a:pPr>
            <a:r>
              <a:rPr lang="en-GB"/>
              <a:t>Somit könen unmodifizierte filesystem treiber von der PMEM-latenz profitierieren.</a:t>
            </a:r>
            <a:endParaRPr/>
          </a:p>
          <a:p>
            <a:pPr indent="0" lvl="0" marL="0" rtl="0" algn="l">
              <a:spcBef>
                <a:spcPts val="0"/>
              </a:spcBef>
              <a:spcAft>
                <a:spcPts val="0"/>
              </a:spcAft>
              <a:buNone/>
            </a:pPr>
            <a:r>
              <a:rPr lang="en-GB"/>
              <a:t>PMEM-geware Dateisysteme können dann noch herausfinden, wenn sie auf /dev/pmem laufen, und den block layer umgehen, um nativ auf PMEM zuzugreifen.</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c69acbeea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c69acbeea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 damit sind wir am Ende.</a:t>
            </a:r>
            <a:endParaRPr/>
          </a:p>
          <a:p>
            <a:pPr indent="0" lvl="0" marL="0" rtl="0" algn="l">
              <a:spcBef>
                <a:spcPts val="0"/>
              </a:spcBef>
              <a:spcAft>
                <a:spcPts val="0"/>
              </a:spcAft>
              <a:buNone/>
            </a:pPr>
            <a:r>
              <a:rPr lang="en-GB"/>
              <a:t>Vielleicht noch ein paar worte zur Future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Um die diversen vermutungen zu write amplification zu untermauern wäre es sinnvoll, alle storage stacks zu instrumentieren und dann hinsichlich platzeffizienz, überschreibrate, etc. zu vergleichen.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Außerdem haben wir in der evaluation nicht die chunk-size als parameter mit einbezogen. Sie war fix auf 128 MiB konfiguriert. Hier sind trade-offs zwischen write performance, space ulitization, und blast radius von data corruption zu erwarten.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Für die praktische Anwendbarkeit sind außerdem relevant:</a:t>
            </a:r>
            <a:endParaRPr/>
          </a:p>
          <a:p>
            <a:pPr indent="0" lvl="0" marL="0" rtl="0" algn="l">
              <a:spcBef>
                <a:spcPts val="0"/>
              </a:spcBef>
              <a:spcAft>
                <a:spcPts val="0"/>
              </a:spcAft>
              <a:buNone/>
            </a:pPr>
            <a:r>
              <a:rPr lang="en-GB"/>
              <a:t>Redundanz, bspw. durch software-mirroring</a:t>
            </a:r>
            <a:endParaRPr/>
          </a:p>
          <a:p>
            <a:pPr indent="0" lvl="0" marL="0" rtl="0" algn="l">
              <a:spcBef>
                <a:spcPts val="0"/>
              </a:spcBef>
              <a:spcAft>
                <a:spcPts val="0"/>
              </a:spcAft>
              <a:buNone/>
            </a:pPr>
            <a:r>
              <a:rPr lang="en-GB"/>
              <a:t>NUMA-awareness, da ZFS häufig auf multi-socket deployed ausgerollt wird</a:t>
            </a:r>
            <a:endParaRPr/>
          </a:p>
          <a:p>
            <a:pPr indent="0" lvl="0" marL="0" rtl="0" algn="l">
              <a:spcBef>
                <a:spcPts val="0"/>
              </a:spcBef>
              <a:spcAft>
                <a:spcPts val="0"/>
              </a:spcAft>
              <a:buNone/>
            </a:pPr>
            <a:r>
              <a:rPr lang="en-GB"/>
              <a:t>und</a:t>
            </a:r>
            <a:endParaRPr/>
          </a:p>
          <a:p>
            <a:pPr indent="0" lvl="0" marL="0" rtl="0" algn="l">
              <a:spcBef>
                <a:spcPts val="0"/>
              </a:spcBef>
              <a:spcAft>
                <a:spcPts val="0"/>
              </a:spcAft>
              <a:buNone/>
            </a:pPr>
            <a:r>
              <a:rPr lang="en-GB"/>
              <a:t>unterstützung von Native Encryption (war out of scope aus Zeitgründen, das design sollte aber leicht übertragbar sein)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ddbd80c65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ddbd80c65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ddbd80c65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ddbd80c65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ddbd80c655_0_1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ddbd80c655_0_1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ddbd80c655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ddbd80c655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ddbd80c655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ddbd80c655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ddbd80c65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ddbd80c65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ddbd80c65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ddbd80c65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ddbd80c655_0_1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ddbd80c655_0_1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ddbd80c655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ddbd80c655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dbd80c6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ddbd80c6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Die Motivation für diese Arbeit war, dass wir ausprobiert haben, was passiert, wenn man /dev/pmem als SLOG in ZFS konfiguriert.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Als benchmark hardware nutzen wir</a:t>
            </a:r>
            <a:endParaRPr/>
          </a:p>
          <a:p>
            <a:pPr indent="0" lvl="0" marL="0" rtl="0" algn="l">
              <a:spcBef>
                <a:spcPts val="0"/>
              </a:spcBef>
              <a:spcAft>
                <a:spcPts val="0"/>
              </a:spcAft>
              <a:buNone/>
            </a:pPr>
            <a:r>
              <a:rPr lang="en-GB"/>
              <a:t>3 enterprise NVMe drives als Haupt-drives im zpool</a:t>
            </a:r>
            <a:endParaRPr/>
          </a:p>
          <a:p>
            <a:pPr indent="0" lvl="0" marL="0" rtl="0" algn="l">
              <a:spcBef>
                <a:spcPts val="0"/>
              </a:spcBef>
              <a:spcAft>
                <a:spcPts val="0"/>
              </a:spcAft>
              <a:buNone/>
            </a:pPr>
            <a:r>
              <a:rPr lang="en-GB"/>
              <a:t>und einen Intel Optane DC PMEM DIMM als SLOG device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Wir betrachten 4k synchrone random writes und variieren dabei die anzahl gleichzeitig schreibender threads von 1 bis 8.</a:t>
            </a:r>
            <a:endParaRPr/>
          </a:p>
          <a:p>
            <a:pPr indent="0" lvl="0" marL="0" rtl="0" algn="l">
              <a:spcBef>
                <a:spcPts val="0"/>
              </a:spcBef>
              <a:spcAft>
                <a:spcPts val="0"/>
              </a:spcAft>
              <a:buNone/>
            </a:pPr>
            <a:r>
              <a:rPr lang="en-GB"/>
              <a:t>Jeder thread schreibt dabei in eine Datei auf einem separaten ZFS filesystem.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Wir wenden diese workload auf vier verschiedene Konfigurationen an: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zum einen natürlich die upstream ZIL implementierung, ZIL-LWB.</a:t>
            </a:r>
            <a:endParaRPr/>
          </a:p>
          <a:p>
            <a:pPr indent="0" lvl="0" marL="0" rtl="0" algn="l">
              <a:spcBef>
                <a:spcPts val="0"/>
              </a:spcBef>
              <a:spcAft>
                <a:spcPts val="0"/>
              </a:spcAft>
              <a:buNone/>
            </a:pPr>
            <a:r>
              <a:rPr lang="en-GB"/>
              <a:t>Dann die ‘async’ konfiguration, bei der wir das ZIL ausschalten. Das ist natürlich entgegen der synchronen semantik, ist aber nützlich als upper bound für mögliche performance mit ZFS.</a:t>
            </a:r>
            <a:endParaRPr/>
          </a:p>
          <a:p>
            <a:pPr indent="0" lvl="0" marL="0" rtl="0" algn="l">
              <a:spcBef>
                <a:spcPts val="0"/>
              </a:spcBef>
              <a:spcAft>
                <a:spcPts val="0"/>
              </a:spcAft>
              <a:buNone/>
            </a:pPr>
            <a:r>
              <a:rPr lang="en-GB"/>
              <a:t>Bei der `devdax` konfiguration ist ZFS nicht involviert. Der PMEM wird hier direkt in den userspace adressraum gemappt und ohne syscalls oder ähnliches beschrieben.</a:t>
            </a:r>
            <a:endParaRPr/>
          </a:p>
          <a:p>
            <a:pPr indent="0" lvl="0" marL="0" rtl="0" algn="l">
              <a:spcBef>
                <a:spcPts val="0"/>
              </a:spcBef>
              <a:spcAft>
                <a:spcPts val="0"/>
              </a:spcAft>
              <a:buNone/>
            </a:pPr>
            <a:r>
              <a:rPr lang="en-GB"/>
              <a:t>Die ‘fsdax’ konfiguration hingegen schreibt das /dev/pmem pseudo-block device aus dem userspace, enthält also syscall und block-device treiber overhead.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Wir beobachten, dass PMEM exzellente performance liefert (550k IOPS) und bereits von einem bzw. zwei cores voll ausgelastet werden kann.</a:t>
            </a:r>
            <a:endParaRPr/>
          </a:p>
          <a:p>
            <a:pPr indent="0" lvl="0" marL="0" rtl="0" algn="l">
              <a:spcBef>
                <a:spcPts val="0"/>
              </a:spcBef>
              <a:spcAft>
                <a:spcPts val="0"/>
              </a:spcAft>
              <a:buNone/>
            </a:pPr>
            <a:r>
              <a:rPr lang="en-GB"/>
              <a:t>Mit ZFS im async mode sind bei einem thread immerhin bis zu 200k IOPS möglich, und es skaliert fast linear bis zu 7 threads, bei 8 threads sind wir CPU bound.</a:t>
            </a:r>
            <a:endParaRPr/>
          </a:p>
          <a:p>
            <a:pPr indent="0" lvl="0" marL="0" rtl="0" algn="l">
              <a:spcBef>
                <a:spcPts val="0"/>
              </a:spcBef>
              <a:spcAft>
                <a:spcPts val="0"/>
              </a:spcAft>
              <a:buNone/>
            </a:pPr>
            <a:r>
              <a:rPr lang="en-GB"/>
              <a:t>Dagegen sieht es bei ZIL-LWB schlecht aus, mit gerade einmal ca. 16 tsd IOPS bei einem thread, und nicht viel mehr als 100k IOPS bei 7 threads.</a:t>
            </a:r>
            <a:endParaRPr/>
          </a:p>
          <a:p>
            <a:pPr indent="0" lvl="0" marL="0" rtl="0" algn="l">
              <a:spcBef>
                <a:spcPts val="0"/>
              </a:spcBef>
              <a:spcAft>
                <a:spcPts val="0"/>
              </a:spcAft>
              <a:buNone/>
            </a:pPr>
            <a:r>
              <a:rPr lang="en-GB"/>
              <a:t>Das ist verwunderlich - schauen wir uns doch mal die Latenzen in der gezoomten grafik an.</a:t>
            </a:r>
            <a:endParaRPr/>
          </a:p>
          <a:p>
            <a:pPr indent="0" lvl="0" marL="0" rtl="0" algn="l">
              <a:spcBef>
                <a:spcPts val="0"/>
              </a:spcBef>
              <a:spcAft>
                <a:spcPts val="0"/>
              </a:spcAft>
              <a:buNone/>
            </a:pPr>
            <a:r>
              <a:rPr lang="en-GB"/>
              <a:t>Eigentlich müsste, wenn die Log-Einträge nur 4k payload und etwas metadaten enthlten, die schreiblatenz nicht viel höher als async + fsdax sein.</a:t>
            </a:r>
            <a:endParaRPr/>
          </a:p>
          <a:p>
            <a:pPr indent="0" lvl="0" marL="0" rtl="0" algn="l">
              <a:spcBef>
                <a:spcPts val="0"/>
              </a:spcBef>
              <a:spcAft>
                <a:spcPts val="0"/>
              </a:spcAft>
              <a:buNone/>
            </a:pPr>
            <a:r>
              <a:rPr lang="en-GB"/>
              <a:t>Das ist aber nicht der fall, wir langen bei bis zu 60us im single-threaded fall.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der Arbeit haben wir die Problematik genauer analysiert und sind zu der Erkenntnis gekommen, dass sowohl die persistente datenstruktur des ZILs, als auch die ZFS abstraktionen um diese rauszuschreiben, nicht geeignet sind, um die niedrigen latenzen und fein-granularen Zugriffsmöglichkeiten von PMEM auszunutzen.</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ddbd80c65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ddbd80c65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ddbd80c65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ddbd80c65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ddbd80c65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ddbd80c65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ddbd80c655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ddbd80c655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ddbd80c65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ddbd80c65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c4df0a06f6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c4df0a06f6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c4df0a06f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c4df0a06f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c4df0a06f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c4df0a06f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c4df0a06f6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c4df0a06f6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c4df0a06f6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c4df0a06f6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ddbd80c655_0_2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ddbd80c655_0_2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Aufgrund dieser Erkenntnisse haben wir dann ZIL-PMEM entwickelt, eine neue ZIL-Implementierung, die exklusiv auf Persistent Memory abzielt.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Unser wichtigstes Ziel war exzellente Performance, d.h.,</a:t>
            </a:r>
            <a:r>
              <a:rPr lang="en-GB"/>
              <a:t> </a:t>
            </a:r>
            <a:r>
              <a:rPr lang="en-GB"/>
              <a:t>minimaler </a:t>
            </a:r>
            <a:r>
              <a:rPr lang="en-GB"/>
              <a:t>Latenz-Overhead </a:t>
            </a:r>
            <a:r>
              <a:rPr lang="en-GB"/>
              <a:t>im vergleich zur Payload auf dem write path.</a:t>
            </a:r>
            <a:endParaRPr/>
          </a:p>
          <a:p>
            <a:pPr indent="0" lvl="0" marL="0" rtl="0" algn="l">
              <a:spcBef>
                <a:spcPts val="0"/>
              </a:spcBef>
              <a:spcAft>
                <a:spcPts val="0"/>
              </a:spcAft>
              <a:buNone/>
            </a:pPr>
            <a:r>
              <a:rPr lang="en-GB"/>
              <a:t>Zusätzlich muss das system natürlich skalierbar sein.</a:t>
            </a:r>
            <a:endParaRPr/>
          </a:p>
          <a:p>
            <a:pPr indent="0" lvl="0" marL="0" rtl="0" algn="l">
              <a:spcBef>
                <a:spcPts val="0"/>
              </a:spcBef>
              <a:spcAft>
                <a:spcPts val="0"/>
              </a:spcAft>
              <a:buNone/>
            </a:pPr>
            <a:r>
              <a:rPr lang="en-GB"/>
              <a:t>Um den Scope der Arbeit zu limitieren beschränken wir usn hier auf Multicore skalierbarkeit und ignorieren NUMA.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Im rahmen der arbeit haben wir außerdem den bedarf nach einem mechanismus zum limitieren von on-CPU wartezeit auf PMEM operationen identifiziert, den wir in unseren design auch adressieren.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Die zweite Säule der Arbeit ist korrektheit, denn natürlich nutzt die beste performance nichts, wenn die implementierung nicht korrekt ist.</a:t>
            </a:r>
            <a:endParaRPr/>
          </a:p>
          <a:p>
            <a:pPr indent="0" lvl="0" marL="0" rtl="0" algn="l">
              <a:spcBef>
                <a:spcPts val="0"/>
              </a:spcBef>
              <a:spcAft>
                <a:spcPts val="0"/>
              </a:spcAft>
              <a:buNone/>
            </a:pPr>
            <a:r>
              <a:rPr lang="en-GB"/>
              <a:t>ZIL-PMEM macht in RIchtung userspace dieselben garantieren wie ZIlL-LWB und stellt daten-integrität, wie bei ZFS üblihc, durch software checksummen sicher.</a:t>
            </a:r>
            <a:endParaRPr/>
          </a:p>
          <a:p>
            <a:pPr indent="0" lvl="0" marL="0" rtl="0" algn="l">
              <a:spcBef>
                <a:spcPts val="0"/>
              </a:spcBef>
              <a:spcAft>
                <a:spcPts val="0"/>
              </a:spcAft>
              <a:buNone/>
            </a:pPr>
            <a:r>
              <a:rPr lang="en-GB"/>
              <a:t>Unser replay algorithmus ist robust, d.h. er behandelt data corruption, offline wie online, korrekt, und ist crash-konsistent, d.h., der recovery-prozess selbst kann an beliebigen stellen unterbrochen und korrekt forgesetzt werden.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das wir durch unit und integration tests sichergestellt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Zuletzt ist ZIL-PMEM nicht irgenwie an ZFS drangetackert, sondern gut integriert.</a:t>
            </a:r>
            <a:endParaRPr/>
          </a:p>
          <a:p>
            <a:pPr indent="0" lvl="0" marL="0" rtl="0" algn="l">
              <a:spcBef>
                <a:spcPts val="0"/>
              </a:spcBef>
              <a:spcAft>
                <a:spcPts val="0"/>
              </a:spcAft>
              <a:buNone/>
            </a:pPr>
            <a:r>
              <a:rPr lang="en-GB"/>
              <a:t>So folgt es dem ZFS paradigma vom pooling aller storage resourcen, d.h., man fügt PMEM zum zpool hinzu und alle darauf befindlichen filesystems profitieren direkt.</a:t>
            </a:r>
            <a:endParaRPr/>
          </a:p>
          <a:p>
            <a:pPr indent="0" lvl="0" marL="0" rtl="0" algn="l">
              <a:spcBef>
                <a:spcPts val="0"/>
              </a:spcBef>
              <a:spcAft>
                <a:spcPts val="0"/>
              </a:spcAft>
              <a:buNone/>
            </a:pPr>
            <a:r>
              <a:rPr lang="en-GB"/>
              <a:t>Außerdem ist unsere implementierung so designed, dass ZIL-PMEM mit ZIL-LWB zur Laufzeit koexistieren kann, d.h., das selbe zfs kernel modul kann sowohl das alte als auch das neue ZIL lesen und schreiben.</a:t>
            </a:r>
            <a:endParaRPr/>
          </a:p>
          <a:p>
            <a:pPr indent="0" lvl="0" marL="0" rtl="0" algn="l">
              <a:spcBef>
                <a:spcPts val="0"/>
              </a:spcBef>
              <a:spcAft>
                <a:spcPts val="0"/>
              </a:spcAft>
              <a:buNone/>
            </a:pPr>
            <a:r>
              <a:rPr lang="en-GB"/>
              <a:t>Das begünstigt hoffentlich die langfristige Wartbarkeit und ermöglicht potenziell das upstreaming des Codes in des Hauptprojekt.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c4445535d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c4445535d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c4445535d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c4445535d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c4445535d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c4445535d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c4445535d7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c4445535d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c4df0a06f6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c4df0a06f6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c69acbeea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c69acbeea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c4445535d7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c4445535d7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c69acbeea5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c69acbeea5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c4df0a06f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c4df0a06f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c4df0a06f6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c4df0a06f6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dbd80c65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dbd80c65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 grundsätzlicher Ansatz ist dreischrittig.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In einem ersten Schritt</a:t>
            </a:r>
            <a:r>
              <a:rPr lang="en-GB"/>
              <a:t> haben wir ZFS refactored, sodass mehrere Persistenz-Mechanismen für das ZIL koexistieren können.</a:t>
            </a:r>
            <a:endParaRPr/>
          </a:p>
          <a:p>
            <a:pPr indent="0" lvl="0" marL="0" rtl="0" algn="l">
              <a:spcBef>
                <a:spcPts val="0"/>
              </a:spcBef>
              <a:spcAft>
                <a:spcPts val="0"/>
              </a:spcAft>
              <a:buNone/>
            </a:pPr>
            <a:r>
              <a:rPr lang="en-GB"/>
              <a:t>Dabei teilen alle Persistenz-Mechanismen die DRAM-repräsentation von log-einträgen, das Datenformat, die logische Struktur des ZILs, und die Interfaces zum schreiben und replay von Log-Einträgen.</a:t>
            </a:r>
            <a:endParaRPr/>
          </a:p>
          <a:p>
            <a:pPr indent="0" lvl="0" marL="0" rtl="0" algn="l">
              <a:spcBef>
                <a:spcPts val="0"/>
              </a:spcBef>
              <a:spcAft>
                <a:spcPts val="0"/>
              </a:spcAft>
              <a:buNone/>
            </a:pPr>
            <a:r>
              <a:rPr lang="en-GB"/>
              <a:t>Spezifisch je ZIL-implemetierung ist nur die persistenzschicht sowie teile des replay-algorithmus.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Der zweiter schritt war die Entwicklung der sog. PRB/HDL Datenstruktur.</a:t>
            </a:r>
            <a:endParaRPr/>
          </a:p>
          <a:p>
            <a:pPr indent="0" lvl="0" marL="0" rtl="0" algn="l">
              <a:spcBef>
                <a:spcPts val="0"/>
              </a:spcBef>
              <a:spcAft>
                <a:spcPts val="0"/>
              </a:spcAft>
              <a:buNone/>
            </a:pPr>
            <a:r>
              <a:rPr lang="en-GB"/>
              <a:t>PRB ist hierbei ein storage substrat für alle log entries, die im Pool gespeichert werden, existiert also nur einmal je pool.</a:t>
            </a:r>
            <a:endParaRPr/>
          </a:p>
          <a:p>
            <a:pPr indent="0" lvl="0" marL="0" rtl="0" algn="l">
              <a:spcBef>
                <a:spcPts val="0"/>
              </a:spcBef>
              <a:spcAft>
                <a:spcPts val="0"/>
              </a:spcAft>
              <a:buNone/>
            </a:pPr>
            <a:r>
              <a:rPr lang="en-GB"/>
              <a:t>HDL baut dann darauf eine ZIL-kompatible Log Struktur und existiert dementsprechend einmal je filesystem.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PRB/HDL haben wir zunächst eigenständig entwickelt und danach in ZFS integriert.</a:t>
            </a:r>
            <a:endParaRPr/>
          </a:p>
          <a:p>
            <a:pPr indent="0" lvl="0" marL="0" rtl="0" algn="l">
              <a:spcBef>
                <a:spcPts val="0"/>
              </a:spcBef>
              <a:spcAft>
                <a:spcPts val="0"/>
              </a:spcAft>
              <a:buNone/>
            </a:pPr>
            <a:r>
              <a:rPr lang="en-GB"/>
              <a:t>Hierzu mussten wir das ZFS device management PMEM-aware machen, und eine Adapterschicht zwischen dem ZIL interface und HDL implementieren.</a:t>
            </a:r>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c69acbeea5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c69acbeea5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c69acbeea5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c69acbeea5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c69acbeea5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c69acbeea5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c4df0a06f6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c4df0a06f6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c4df0a06f6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c4df0a06f6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c4df0a06f6_1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c4df0a06f6_1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c69acbeea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c69acbeea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c4df0a06f6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c4df0a06f6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c4445535d7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c4445535d7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c4df0a06f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c4df0a06f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dbd80c655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dbd80c655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PRB ist, wie gesagt, das pool-weite storage substrat, das sich alle HDLs teilen.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Es stellt die Abstraktion einer ungeordneten Menge von log-Einträgen bereit, die persistent 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PRB unterstützt drei Operationen: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Mit write_entry schreibt man neue Einträge,</a:t>
            </a:r>
            <a:endParaRPr/>
          </a:p>
          <a:p>
            <a:pPr indent="0" lvl="0" marL="0" rtl="0" algn="l">
              <a:spcBef>
                <a:spcPts val="0"/>
              </a:spcBef>
              <a:spcAft>
                <a:spcPts val="0"/>
              </a:spcAft>
              <a:buNone/>
            </a:pPr>
            <a:r>
              <a:rPr lang="en-GB"/>
              <a:t>mit `scan` man kann über alle einträge in PRB iterieren,</a:t>
            </a:r>
            <a:endParaRPr/>
          </a:p>
          <a:p>
            <a:pPr indent="0" lvl="0" marL="0" rtl="0" algn="l">
              <a:spcBef>
                <a:spcPts val="0"/>
              </a:spcBef>
              <a:spcAft>
                <a:spcPts val="0"/>
              </a:spcAft>
              <a:buNone/>
            </a:pPr>
            <a:r>
              <a:rPr lang="en-GB"/>
              <a:t>und mit `garbage_collect` gibt man einträge frei, wenn sie nicht mehr benötigt werden.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Welche Einträge garbage-collected werden hängt hierbei davon ab, für welche txg sie geschrieben wurden.</a:t>
            </a:r>
            <a:endParaRPr/>
          </a:p>
          <a:p>
            <a:pPr indent="0" lvl="0" marL="0" rtl="0" algn="l">
              <a:spcBef>
                <a:spcPts val="0"/>
              </a:spcBef>
              <a:spcAft>
                <a:spcPts val="0"/>
              </a:spcAft>
              <a:buNone/>
            </a:pPr>
            <a:r>
              <a:rPr lang="en-GB"/>
              <a:t>Txg erkläre ich gleich noch genauer, für jetzt ist einfach nur wichtig, dass es sich um eine monoton steigende Zahl handelt.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Das PMEM-format für PRB haben wir in der Zwischenpräsentation schon detailierter besprochen, daher hier die Kurzfassung:</a:t>
            </a:r>
            <a:endParaRPr/>
          </a:p>
          <a:p>
            <a:pPr indent="0" lvl="0" marL="0" rtl="0" algn="l">
              <a:spcBef>
                <a:spcPts val="0"/>
              </a:spcBef>
              <a:spcAft>
                <a:spcPts val="0"/>
              </a:spcAft>
              <a:buNone/>
            </a:pPr>
            <a:r>
              <a:rPr lang="en-GB"/>
              <a:t>Wir teilen den PMEM space in sog. chunks auf, also zusammenhängende Bereiche von PMEM.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Innerhalb jedes Chunks befindet sich dann eine sequenz von Log-Einträgen, die bei offset 0 beginnt.</a:t>
            </a:r>
            <a:endParaRPr/>
          </a:p>
          <a:p>
            <a:pPr indent="0" lvl="0" marL="0" rtl="0" algn="l">
              <a:spcBef>
                <a:spcPts val="0"/>
              </a:spcBef>
              <a:spcAft>
                <a:spcPts val="0"/>
              </a:spcAft>
              <a:buNone/>
            </a:pPr>
            <a:r>
              <a:rPr lang="en-GB"/>
              <a:t>Log Einträge haben keine feste größe, das ist eine fixe eigentschaft des im ITX layer geteilten Datenformats.</a:t>
            </a:r>
            <a:endParaRPr/>
          </a:p>
          <a:p>
            <a:pPr indent="0" lvl="0" marL="0" rtl="0" algn="l">
              <a:spcBef>
                <a:spcPts val="0"/>
              </a:spcBef>
              <a:spcAft>
                <a:spcPts val="0"/>
              </a:spcAft>
              <a:buNone/>
            </a:pPr>
            <a:r>
              <a:rPr lang="en-GB"/>
              <a:t>Für die garbage collection warten wir, bis alle einträge in einem chunk in einer garbage-collecteten txg sind setzen dann die sequenz zurück.</a:t>
            </a:r>
            <a:endParaRPr/>
          </a:p>
          <a:p>
            <a:pPr indent="0" lvl="0" marL="0" rtl="0" algn="l">
              <a:spcBef>
                <a:spcPts val="0"/>
              </a:spcBef>
              <a:spcAft>
                <a:spcPts val="0"/>
              </a:spcAft>
              <a:buNone/>
            </a:pPr>
            <a:r>
              <a:rPr lang="en-GB"/>
              <a:t>Das geht dank des Datenformats unabhängig von der Chunk-Größe in weniger als einer mikrosekunde.</a:t>
            </a:r>
            <a:endParaRPr/>
          </a:p>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c4445535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c4445535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gc4df0a06f6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9" name="Google Shape;1979;gc4df0a06f6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c4df0a06f6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c4df0a06f6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c4df0a06f6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c4df0a06f6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c4df0a06f6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c4df0a06f6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c4df0a06f6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c4df0a06f6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c4df0a06f6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c4df0a06f6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c4df0a06f6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c4df0a06f6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gc4df0a06f6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8" name="Google Shape;2028;gc4df0a06f6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c4df0a06f6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c4df0a06f6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dbd80c65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dbd80c65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Auf PRB oben drauf bauen wir dann die HDLs, die die Abstraktion eines virtuellen Logs bereitstellen.</a:t>
            </a:r>
            <a:endParaRPr/>
          </a:p>
          <a:p>
            <a:pPr indent="0" lvl="0" marL="0" rtl="0" algn="l">
              <a:spcBef>
                <a:spcPts val="0"/>
              </a:spcBef>
              <a:spcAft>
                <a:spcPts val="0"/>
              </a:spcAft>
              <a:buNone/>
            </a:pPr>
            <a:r>
              <a:rPr lang="en-GB"/>
              <a:t>Die Idee ist hierbei, dass die ZIL-PMEM Adapterschicht die geteilten ZIL log records in das HDL schreibt.</a:t>
            </a:r>
            <a:endParaRPr/>
          </a:p>
          <a:p>
            <a:pPr indent="0" lvl="0" marL="0" rtl="0" algn="l">
              <a:spcBef>
                <a:spcPts val="0"/>
              </a:spcBef>
              <a:spcAft>
                <a:spcPts val="0"/>
              </a:spcAft>
              <a:buNone/>
            </a:pPr>
            <a:r>
              <a:rPr lang="en-GB"/>
              <a:t>HDL fügt dann metadaten hinzu, um die log-struktur zu kodieren, und reicht diesen sog. ‘entry’ dann an PRB zum speichern weiter.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Die Metadaten sind wie folgt: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txg ist die sog. zpool transaction group, in der die änderungen, die in dem entry kodiert sind, gemacht wurden.</a:t>
            </a:r>
            <a:endParaRPr/>
          </a:p>
          <a:p>
            <a:pPr indent="0" lvl="0" marL="0" rtl="0" algn="l">
              <a:spcBef>
                <a:spcPts val="0"/>
              </a:spcBef>
              <a:spcAft>
                <a:spcPts val="0"/>
              </a:spcAft>
              <a:buNone/>
            </a:pPr>
            <a:r>
              <a:rPr lang="en-GB"/>
              <a:t>Von diesen transaction groups gibt es im schnitt eine alle fünf sekunden.</a:t>
            </a:r>
            <a:endParaRPr/>
          </a:p>
          <a:p>
            <a:pPr indent="0" lvl="0" marL="0" rtl="0" algn="l">
              <a:spcBef>
                <a:spcPts val="0"/>
              </a:spcBef>
              <a:spcAft>
                <a:spcPts val="0"/>
              </a:spcAft>
              <a:buNone/>
            </a:pPr>
            <a:r>
              <a:rPr lang="en-GB"/>
              <a:t>So lange staut ZFS änderungen im RAM auf, um sie dann gebündelt, atomar in den Hauptpool rauszuschreiben.</a:t>
            </a:r>
            <a:endParaRPr/>
          </a:p>
          <a:p>
            <a:pPr indent="0" lvl="0" marL="0" rtl="0" algn="l">
              <a:spcBef>
                <a:spcPts val="0"/>
              </a:spcBef>
              <a:spcAft>
                <a:spcPts val="0"/>
              </a:spcAft>
              <a:buNone/>
            </a:pPr>
            <a:r>
              <a:rPr lang="en-GB"/>
              <a:t>Das ZIL überbrückt diese Zeit.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gen ist die generatio number. Das ist ein neues Konzept in ZIL-PMEM, mit dem wir logische Abhängigkeiten zwischen log entries ausdrücken.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gsid ist die generation-scoped id, mit der entries innerhalb von einer generation geordnet werden.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Etwas konkreter kann man sich das anhand der Grafik rechts oben vorstellen.</a:t>
            </a:r>
            <a:endParaRPr/>
          </a:p>
          <a:p>
            <a:pPr indent="0" lvl="0" marL="0" rtl="0" algn="l">
              <a:spcBef>
                <a:spcPts val="0"/>
              </a:spcBef>
              <a:spcAft>
                <a:spcPts val="0"/>
              </a:spcAft>
              <a:buNone/>
            </a:pPr>
            <a:r>
              <a:rPr lang="en-GB"/>
              <a:t>Wir nutzen hierbei buchstaben anstatt des tupels (gen, gsid), damit die beschreibung einfacher wird.</a:t>
            </a:r>
            <a:endParaRPr/>
          </a:p>
          <a:p>
            <a:pPr indent="0" lvl="0" marL="0" rtl="0" algn="l">
              <a:spcBef>
                <a:spcPts val="0"/>
              </a:spcBef>
              <a:spcAft>
                <a:spcPts val="0"/>
              </a:spcAft>
              <a:buNone/>
            </a:pPr>
            <a:r>
              <a:rPr lang="en-GB"/>
              <a:t>Auf der y-ache tragen wir die txgs auf, auf der x-achse die generations.</a:t>
            </a:r>
            <a:endParaRPr/>
          </a:p>
          <a:p>
            <a:pPr indent="0" lvl="0" marL="0" rtl="0" algn="l">
              <a:spcBef>
                <a:spcPts val="0"/>
              </a:spcBef>
              <a:spcAft>
                <a:spcPts val="0"/>
              </a:spcAft>
              <a:buNone/>
            </a:pPr>
            <a:r>
              <a:rPr lang="en-GB"/>
              <a:t>Die Einträge fallen dann gemäß iheren Metadaten irgendwo in dieses 2D-Grid.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Wenn wir auf die x-achse projizieren sehen wir die logischen abhängigkeiten.</a:t>
            </a:r>
            <a:endParaRPr/>
          </a:p>
          <a:p>
            <a:pPr indent="0" lvl="0" marL="0" rtl="0" algn="l">
              <a:spcBef>
                <a:spcPts val="0"/>
              </a:spcBef>
              <a:spcAft>
                <a:spcPts val="0"/>
              </a:spcAft>
              <a:buNone/>
            </a:pPr>
            <a:r>
              <a:rPr lang="en-GB"/>
              <a:t>So hängen Einträge G und H jeweils von Einträgen A bis F ab, aber nicht von sich selbst.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Wenn wir auf die y-achse projizieren sehen wir die kohorten, in denene Einträge obsolet werden bzw. garbage-collected werden.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Replay funktioniert dann so, dass HDL den PRB scannt und die gefunden Einträge in die sog. </a:t>
            </a:r>
            <a:r>
              <a:rPr i="1" lang="en-GB"/>
              <a:t>replay sequence</a:t>
            </a:r>
            <a:r>
              <a:rPr lang="en-GB"/>
              <a:t> ordnet, nach (gen, gsid).</a:t>
            </a:r>
            <a:endParaRPr/>
          </a:p>
          <a:p>
            <a:pPr indent="0" lvl="0" marL="0" rtl="0" algn="l">
              <a:spcBef>
                <a:spcPts val="0"/>
              </a:spcBef>
              <a:spcAft>
                <a:spcPts val="0"/>
              </a:spcAft>
              <a:buNone/>
            </a:pPr>
            <a:r>
              <a:rPr lang="en-GB"/>
              <a:t>Die Einträge werden dann entlang dieser Sequenz replayed, aber alle Einträge, die bereits Teil vom pool-zustand sind, werden übersprungen.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unserem Beispiel:</a:t>
            </a:r>
            <a:endParaRPr/>
          </a:p>
          <a:p>
            <a:pPr indent="0" lvl="0" marL="0" rtl="0" algn="l">
              <a:spcBef>
                <a:spcPts val="0"/>
              </a:spcBef>
              <a:spcAft>
                <a:spcPts val="0"/>
              </a:spcAft>
              <a:buNone/>
            </a:pPr>
            <a:r>
              <a:rPr lang="en-GB"/>
              <a:t>Wenn der pool zwischen Transaktiongruppe 3 und 4 gecrasht ist, dann ist precrash-txg = 3 und wir müssen alle dargestellten Einträge replayen.</a:t>
            </a:r>
            <a:endParaRPr/>
          </a:p>
          <a:p>
            <a:pPr indent="0" lvl="0" marL="0" rtl="0" algn="l">
              <a:spcBef>
                <a:spcPts val="0"/>
              </a:spcBef>
              <a:spcAft>
                <a:spcPts val="0"/>
              </a:spcAft>
              <a:buNone/>
            </a:pPr>
            <a:r>
              <a:rPr lang="en-GB"/>
              <a:t>Ist die precrash-txg aber = 5, dann nur Einträge D, F, H, und 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c4df0a06f6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c4df0a06f6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c69acbeea5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c69acbeea5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c4445535d7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c4445535d7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c4df0a06f6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c4df0a06f6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c4df0a06f6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c4df0a06f6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c4df0a06f6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c4df0a06f6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c4df0a06f6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c4df0a06f6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c4df0a06f6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c4df0a06f6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c4df0a06f6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c4df0a06f6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c4df0a06f6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c4df0a06f6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dbd80c655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dbd80c655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Das Ganze verfeinern wir wir nochmal in folgendem Beispiel: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c4df0a06f6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c4df0a06f6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comments" Target="../comments/comment1.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comments" Target="../comments/commen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comments" Target="../comments/comment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comments" Target="../comments/comment4.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9.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22.pn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28.png"/><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hyperlink" Target="https://pmem.io/2015/07/17/pmemcheck-basic.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1520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Roboto"/>
                <a:ea typeface="Roboto"/>
                <a:cs typeface="Roboto"/>
                <a:sym typeface="Roboto"/>
              </a:rPr>
              <a:t>Low-Latency Synchronous IO For OpenZFS</a:t>
            </a:r>
            <a:br>
              <a:rPr lang="en-GB">
                <a:latin typeface="Roboto"/>
                <a:ea typeface="Roboto"/>
                <a:cs typeface="Roboto"/>
                <a:sym typeface="Roboto"/>
              </a:rPr>
            </a:br>
            <a:r>
              <a:rPr lang="en-GB">
                <a:latin typeface="Roboto"/>
                <a:ea typeface="Roboto"/>
                <a:cs typeface="Roboto"/>
                <a:sym typeface="Roboto"/>
              </a:rPr>
              <a:t>Using Persistent Memory</a:t>
            </a:r>
            <a:endParaRPr>
              <a:latin typeface="Roboto"/>
              <a:ea typeface="Roboto"/>
              <a:cs typeface="Roboto"/>
              <a:sym typeface="Roboto"/>
            </a:endParaRPr>
          </a:p>
        </p:txBody>
      </p:sp>
      <p:sp>
        <p:nvSpPr>
          <p:cNvPr id="55" name="Google Shape;55;p13"/>
          <p:cNvSpPr txBox="1"/>
          <p:nvPr>
            <p:ph idx="1" type="subTitle"/>
          </p:nvPr>
        </p:nvSpPr>
        <p:spPr>
          <a:xfrm>
            <a:off x="311700" y="3241550"/>
            <a:ext cx="8520600" cy="7926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0"/>
              </a:spcAft>
              <a:buSzPts val="358"/>
              <a:buNone/>
            </a:pPr>
            <a:r>
              <a:rPr lang="en-GB" sz="1110">
                <a:latin typeface="Roboto"/>
                <a:ea typeface="Roboto"/>
                <a:cs typeface="Roboto"/>
                <a:sym typeface="Roboto"/>
              </a:rPr>
              <a:t>Christian Schwarz</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rPr lang="en-GB" sz="1110">
                <a:latin typeface="Roboto"/>
                <a:ea typeface="Roboto"/>
                <a:cs typeface="Roboto"/>
                <a:sym typeface="Roboto"/>
              </a:rPr>
              <a:t>Master Thesis Final Presentation</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rPr lang="en-GB" sz="1110">
                <a:latin typeface="Roboto"/>
                <a:ea typeface="Roboto"/>
                <a:cs typeface="Roboto"/>
                <a:sym typeface="Roboto"/>
              </a:rPr>
              <a:t>Karlsruhe Institute of Technology - ITEC - OS Group</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rPr lang="en-GB" sz="1110">
                <a:latin typeface="Roboto"/>
                <a:ea typeface="Roboto"/>
                <a:cs typeface="Roboto"/>
                <a:sym typeface="Roboto"/>
              </a:rPr>
              <a:t>23 June 2021</a:t>
            </a:r>
            <a:endParaRPr sz="111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pSp>
        <p:nvGrpSpPr>
          <p:cNvPr id="172" name="Google Shape;172;p22"/>
          <p:cNvGrpSpPr/>
          <p:nvPr/>
        </p:nvGrpSpPr>
        <p:grpSpPr>
          <a:xfrm>
            <a:off x="5600675" y="1887150"/>
            <a:ext cx="1076400" cy="600000"/>
            <a:chOff x="1381125" y="1247775"/>
            <a:chExt cx="1076400" cy="600000"/>
          </a:xfrm>
        </p:grpSpPr>
        <p:sp>
          <p:nvSpPr>
            <p:cNvPr id="173" name="Google Shape;173;p22"/>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E</a:t>
              </a:r>
              <a:endParaRPr sz="1900"/>
            </a:p>
          </p:txBody>
        </p:sp>
      </p:grpSp>
      <p:sp>
        <p:nvSpPr>
          <p:cNvPr id="175" name="Google Shape;17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76" name="Google Shape;176;p22"/>
          <p:cNvSpPr txBox="1"/>
          <p:nvPr>
            <p:ph idx="4294967295" type="ctrTitle"/>
          </p:nvPr>
        </p:nvSpPr>
        <p:spPr>
          <a:xfrm>
            <a:off x="446400" y="204825"/>
            <a:ext cx="8187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Garbage Collection After Every TXG Sync</a:t>
            </a:r>
            <a:endParaRPr>
              <a:latin typeface="Roboto"/>
              <a:ea typeface="Roboto"/>
              <a:cs typeface="Roboto"/>
              <a:sym typeface="Roboto"/>
            </a:endParaRPr>
          </a:p>
        </p:txBody>
      </p:sp>
      <p:cxnSp>
        <p:nvCxnSpPr>
          <p:cNvPr id="177" name="Google Shape;177;p22"/>
          <p:cNvCxnSpPr/>
          <p:nvPr/>
        </p:nvCxnSpPr>
        <p:spPr>
          <a:xfrm>
            <a:off x="1066800" y="1385900"/>
            <a:ext cx="0" cy="33291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22"/>
          <p:cNvCxnSpPr/>
          <p:nvPr/>
        </p:nvCxnSpPr>
        <p:spPr>
          <a:xfrm>
            <a:off x="1502575" y="1076325"/>
            <a:ext cx="6965100" cy="0"/>
          </a:xfrm>
          <a:prstGeom prst="straightConnector1">
            <a:avLst/>
          </a:prstGeom>
          <a:noFill/>
          <a:ln cap="flat" cmpd="sng" w="9525">
            <a:solidFill>
              <a:schemeClr val="dk2"/>
            </a:solidFill>
            <a:prstDash val="solid"/>
            <a:round/>
            <a:headEnd len="med" w="med" type="none"/>
            <a:tailEnd len="med" w="med" type="triangle"/>
          </a:ln>
        </p:spPr>
      </p:cxnSp>
      <p:grpSp>
        <p:nvGrpSpPr>
          <p:cNvPr id="179" name="Google Shape;179;p22"/>
          <p:cNvGrpSpPr/>
          <p:nvPr/>
        </p:nvGrpSpPr>
        <p:grpSpPr>
          <a:xfrm>
            <a:off x="1276375" y="1153025"/>
            <a:ext cx="1076400" cy="600000"/>
            <a:chOff x="1381125" y="1247775"/>
            <a:chExt cx="1076400" cy="600000"/>
          </a:xfrm>
        </p:grpSpPr>
        <p:sp>
          <p:nvSpPr>
            <p:cNvPr id="180" name="Google Shape;180;p22"/>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A</a:t>
              </a:r>
              <a:endParaRPr sz="1900"/>
            </a:p>
          </p:txBody>
        </p:sp>
      </p:grpSp>
      <p:cxnSp>
        <p:nvCxnSpPr>
          <p:cNvPr id="182" name="Google Shape;182;p22"/>
          <p:cNvCxnSpPr/>
          <p:nvPr/>
        </p:nvCxnSpPr>
        <p:spPr>
          <a:xfrm>
            <a:off x="976350" y="1790725"/>
            <a:ext cx="7443900" cy="0"/>
          </a:xfrm>
          <a:prstGeom prst="straightConnector1">
            <a:avLst/>
          </a:prstGeom>
          <a:noFill/>
          <a:ln cap="flat" cmpd="sng" w="9525">
            <a:solidFill>
              <a:srgbClr val="B7B7B7"/>
            </a:solidFill>
            <a:prstDash val="dash"/>
            <a:round/>
            <a:headEnd len="med" w="med" type="none"/>
            <a:tailEnd len="med" w="med" type="none"/>
          </a:ln>
        </p:spPr>
      </p:cxnSp>
      <p:cxnSp>
        <p:nvCxnSpPr>
          <p:cNvPr id="183" name="Google Shape;183;p22"/>
          <p:cNvCxnSpPr/>
          <p:nvPr/>
        </p:nvCxnSpPr>
        <p:spPr>
          <a:xfrm>
            <a:off x="942975" y="2519375"/>
            <a:ext cx="7453200" cy="0"/>
          </a:xfrm>
          <a:prstGeom prst="straightConnector1">
            <a:avLst/>
          </a:prstGeom>
          <a:noFill/>
          <a:ln cap="flat" cmpd="sng" w="9525">
            <a:solidFill>
              <a:srgbClr val="B7B7B7"/>
            </a:solidFill>
            <a:prstDash val="dash"/>
            <a:round/>
            <a:headEnd len="med" w="med" type="none"/>
            <a:tailEnd len="med" w="med" type="none"/>
          </a:ln>
        </p:spPr>
      </p:cxnSp>
      <p:cxnSp>
        <p:nvCxnSpPr>
          <p:cNvPr id="184" name="Google Shape;184;p22"/>
          <p:cNvCxnSpPr/>
          <p:nvPr/>
        </p:nvCxnSpPr>
        <p:spPr>
          <a:xfrm>
            <a:off x="942975" y="3247800"/>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185" name="Google Shape;185;p22"/>
          <p:cNvCxnSpPr/>
          <p:nvPr/>
        </p:nvCxnSpPr>
        <p:spPr>
          <a:xfrm>
            <a:off x="942975" y="3971625"/>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186" name="Google Shape;186;p22"/>
          <p:cNvCxnSpPr/>
          <p:nvPr/>
        </p:nvCxnSpPr>
        <p:spPr>
          <a:xfrm>
            <a:off x="25193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187" name="Google Shape;187;p22"/>
          <p:cNvCxnSpPr/>
          <p:nvPr/>
        </p:nvCxnSpPr>
        <p:spPr>
          <a:xfrm>
            <a:off x="39671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188" name="Google Shape;188;p22"/>
          <p:cNvCxnSpPr/>
          <p:nvPr/>
        </p:nvCxnSpPr>
        <p:spPr>
          <a:xfrm>
            <a:off x="5414975" y="1000125"/>
            <a:ext cx="0" cy="3638700"/>
          </a:xfrm>
          <a:prstGeom prst="straightConnector1">
            <a:avLst/>
          </a:prstGeom>
          <a:noFill/>
          <a:ln cap="flat" cmpd="sng" w="9525">
            <a:solidFill>
              <a:srgbClr val="B7B7B7"/>
            </a:solidFill>
            <a:prstDash val="dash"/>
            <a:round/>
            <a:headEnd len="med" w="med" type="none"/>
            <a:tailEnd len="med" w="med" type="none"/>
          </a:ln>
        </p:spPr>
      </p:cxnSp>
      <p:cxnSp>
        <p:nvCxnSpPr>
          <p:cNvPr id="189" name="Google Shape;189;p22"/>
          <p:cNvCxnSpPr/>
          <p:nvPr/>
        </p:nvCxnSpPr>
        <p:spPr>
          <a:xfrm>
            <a:off x="6862775" y="1000125"/>
            <a:ext cx="0" cy="3676800"/>
          </a:xfrm>
          <a:prstGeom prst="straightConnector1">
            <a:avLst/>
          </a:prstGeom>
          <a:noFill/>
          <a:ln cap="flat" cmpd="sng" w="9525">
            <a:solidFill>
              <a:srgbClr val="B7B7B7"/>
            </a:solidFill>
            <a:prstDash val="dash"/>
            <a:round/>
            <a:headEnd len="med" w="med" type="none"/>
            <a:tailEnd len="med" w="med" type="none"/>
          </a:ln>
        </p:spPr>
      </p:cxnSp>
      <p:grpSp>
        <p:nvGrpSpPr>
          <p:cNvPr id="190" name="Google Shape;190;p22"/>
          <p:cNvGrpSpPr/>
          <p:nvPr/>
        </p:nvGrpSpPr>
        <p:grpSpPr>
          <a:xfrm>
            <a:off x="2705075" y="1855050"/>
            <a:ext cx="1076400" cy="600000"/>
            <a:chOff x="1381125" y="1247775"/>
            <a:chExt cx="1076400" cy="600000"/>
          </a:xfrm>
        </p:grpSpPr>
        <p:sp>
          <p:nvSpPr>
            <p:cNvPr id="191" name="Google Shape;191;p22"/>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B</a:t>
              </a:r>
              <a:endParaRPr sz="1900"/>
            </a:p>
          </p:txBody>
        </p:sp>
      </p:grpSp>
      <p:grpSp>
        <p:nvGrpSpPr>
          <p:cNvPr id="193" name="Google Shape;193;p22"/>
          <p:cNvGrpSpPr/>
          <p:nvPr/>
        </p:nvGrpSpPr>
        <p:grpSpPr>
          <a:xfrm>
            <a:off x="4152875" y="1133525"/>
            <a:ext cx="1076400" cy="600000"/>
            <a:chOff x="1381125" y="1247775"/>
            <a:chExt cx="1076400" cy="600000"/>
          </a:xfrm>
        </p:grpSpPr>
        <p:sp>
          <p:nvSpPr>
            <p:cNvPr id="194" name="Google Shape;194;p22"/>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C</a:t>
              </a:r>
              <a:endParaRPr sz="1900"/>
            </a:p>
          </p:txBody>
        </p:sp>
      </p:grpSp>
      <p:grpSp>
        <p:nvGrpSpPr>
          <p:cNvPr id="196" name="Google Shape;196;p22"/>
          <p:cNvGrpSpPr/>
          <p:nvPr/>
        </p:nvGrpSpPr>
        <p:grpSpPr>
          <a:xfrm>
            <a:off x="5600675" y="2583588"/>
            <a:ext cx="1076400" cy="600000"/>
            <a:chOff x="1381125" y="1247775"/>
            <a:chExt cx="1076400" cy="600000"/>
          </a:xfrm>
        </p:grpSpPr>
        <p:sp>
          <p:nvSpPr>
            <p:cNvPr id="197" name="Google Shape;197;p22"/>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F</a:t>
              </a:r>
              <a:endParaRPr sz="1900"/>
            </a:p>
          </p:txBody>
        </p:sp>
      </p:grpSp>
      <p:grpSp>
        <p:nvGrpSpPr>
          <p:cNvPr id="199" name="Google Shape;199;p22"/>
          <p:cNvGrpSpPr/>
          <p:nvPr/>
        </p:nvGrpSpPr>
        <p:grpSpPr>
          <a:xfrm>
            <a:off x="4152875" y="2583575"/>
            <a:ext cx="1076400" cy="600000"/>
            <a:chOff x="1381125" y="1247775"/>
            <a:chExt cx="1076400" cy="600000"/>
          </a:xfrm>
        </p:grpSpPr>
        <p:sp>
          <p:nvSpPr>
            <p:cNvPr id="200" name="Google Shape;200;p22"/>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D</a:t>
              </a:r>
              <a:endParaRPr sz="1900"/>
            </a:p>
          </p:txBody>
        </p:sp>
      </p:grpSp>
      <p:sp>
        <p:nvSpPr>
          <p:cNvPr id="202" name="Google Shape;202;p22"/>
          <p:cNvSpPr txBox="1"/>
          <p:nvPr/>
        </p:nvSpPr>
        <p:spPr>
          <a:xfrm>
            <a:off x="733450" y="13696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4</a:t>
            </a:r>
            <a:endParaRPr sz="1900"/>
          </a:p>
        </p:txBody>
      </p:sp>
      <p:sp>
        <p:nvSpPr>
          <p:cNvPr id="203" name="Google Shape;203;p22"/>
          <p:cNvSpPr txBox="1"/>
          <p:nvPr/>
        </p:nvSpPr>
        <p:spPr>
          <a:xfrm>
            <a:off x="733450" y="2817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6</a:t>
            </a:r>
            <a:endParaRPr sz="1900"/>
          </a:p>
        </p:txBody>
      </p:sp>
      <p:sp>
        <p:nvSpPr>
          <p:cNvPr id="204" name="Google Shape;204;p22"/>
          <p:cNvSpPr txBox="1"/>
          <p:nvPr/>
        </p:nvSpPr>
        <p:spPr>
          <a:xfrm>
            <a:off x="733450" y="35032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7</a:t>
            </a:r>
            <a:endParaRPr sz="1900"/>
          </a:p>
        </p:txBody>
      </p:sp>
      <p:sp>
        <p:nvSpPr>
          <p:cNvPr id="205" name="Google Shape;205;p22"/>
          <p:cNvSpPr txBox="1"/>
          <p:nvPr/>
        </p:nvSpPr>
        <p:spPr>
          <a:xfrm>
            <a:off x="733450" y="41890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8</a:t>
            </a:r>
            <a:endParaRPr sz="1900"/>
          </a:p>
        </p:txBody>
      </p:sp>
      <p:sp>
        <p:nvSpPr>
          <p:cNvPr id="206" name="Google Shape;206;p22"/>
          <p:cNvSpPr txBox="1"/>
          <p:nvPr/>
        </p:nvSpPr>
        <p:spPr>
          <a:xfrm>
            <a:off x="733450" y="2055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5</a:t>
            </a:r>
            <a:endParaRPr sz="1900"/>
          </a:p>
        </p:txBody>
      </p:sp>
      <p:sp>
        <p:nvSpPr>
          <p:cNvPr id="207" name="Google Shape;207;p22"/>
          <p:cNvSpPr txBox="1"/>
          <p:nvPr/>
        </p:nvSpPr>
        <p:spPr>
          <a:xfrm>
            <a:off x="14945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11</a:t>
            </a:r>
            <a:endParaRPr sz="1900"/>
          </a:p>
        </p:txBody>
      </p:sp>
      <p:sp>
        <p:nvSpPr>
          <p:cNvPr id="208" name="Google Shape;208;p22"/>
          <p:cNvSpPr txBox="1"/>
          <p:nvPr/>
        </p:nvSpPr>
        <p:spPr>
          <a:xfrm>
            <a:off x="2942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12</a:t>
            </a:r>
            <a:endParaRPr sz="1900"/>
          </a:p>
        </p:txBody>
      </p:sp>
      <p:sp>
        <p:nvSpPr>
          <p:cNvPr id="209" name="Google Shape;209;p22"/>
          <p:cNvSpPr txBox="1"/>
          <p:nvPr/>
        </p:nvSpPr>
        <p:spPr>
          <a:xfrm>
            <a:off x="43901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13</a:t>
            </a:r>
            <a:endParaRPr sz="1900"/>
          </a:p>
        </p:txBody>
      </p:sp>
      <p:sp>
        <p:nvSpPr>
          <p:cNvPr id="210" name="Google Shape;210;p22"/>
          <p:cNvSpPr txBox="1"/>
          <p:nvPr/>
        </p:nvSpPr>
        <p:spPr>
          <a:xfrm>
            <a:off x="58379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14</a:t>
            </a:r>
            <a:endParaRPr sz="1900"/>
          </a:p>
        </p:txBody>
      </p:sp>
      <p:sp>
        <p:nvSpPr>
          <p:cNvPr id="211" name="Google Shape;211;p22"/>
          <p:cNvSpPr txBox="1"/>
          <p:nvPr/>
        </p:nvSpPr>
        <p:spPr>
          <a:xfrm>
            <a:off x="7133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15</a:t>
            </a:r>
            <a:endParaRPr sz="1900"/>
          </a:p>
        </p:txBody>
      </p:sp>
      <p:cxnSp>
        <p:nvCxnSpPr>
          <p:cNvPr id="212" name="Google Shape;212;p22"/>
          <p:cNvCxnSpPr/>
          <p:nvPr/>
        </p:nvCxnSpPr>
        <p:spPr>
          <a:xfrm rot="10800000">
            <a:off x="1073800" y="1076300"/>
            <a:ext cx="438300" cy="0"/>
          </a:xfrm>
          <a:prstGeom prst="straightConnector1">
            <a:avLst/>
          </a:prstGeom>
          <a:noFill/>
          <a:ln cap="flat" cmpd="sng" w="9525">
            <a:solidFill>
              <a:schemeClr val="dk2"/>
            </a:solidFill>
            <a:prstDash val="dash"/>
            <a:round/>
            <a:headEnd len="med" w="med" type="none"/>
            <a:tailEnd len="med" w="med" type="none"/>
          </a:ln>
        </p:spPr>
      </p:cxnSp>
      <p:cxnSp>
        <p:nvCxnSpPr>
          <p:cNvPr id="213" name="Google Shape;213;p22"/>
          <p:cNvCxnSpPr/>
          <p:nvPr/>
        </p:nvCxnSpPr>
        <p:spPr>
          <a:xfrm rot="10800000">
            <a:off x="1066800" y="1076275"/>
            <a:ext cx="0" cy="312000"/>
          </a:xfrm>
          <a:prstGeom prst="straightConnector1">
            <a:avLst/>
          </a:prstGeom>
          <a:noFill/>
          <a:ln cap="flat" cmpd="sng" w="9525">
            <a:solidFill>
              <a:schemeClr val="dk2"/>
            </a:solidFill>
            <a:prstDash val="dash"/>
            <a:round/>
            <a:headEnd len="med" w="med" type="none"/>
            <a:tailEnd len="med" w="med" type="none"/>
          </a:ln>
        </p:spPr>
      </p:cxnSp>
      <p:grpSp>
        <p:nvGrpSpPr>
          <p:cNvPr id="214" name="Google Shape;214;p22"/>
          <p:cNvGrpSpPr/>
          <p:nvPr/>
        </p:nvGrpSpPr>
        <p:grpSpPr>
          <a:xfrm>
            <a:off x="7058000" y="4031388"/>
            <a:ext cx="1076400" cy="600000"/>
            <a:chOff x="1381125" y="1247775"/>
            <a:chExt cx="1076400" cy="600000"/>
          </a:xfrm>
        </p:grpSpPr>
        <p:sp>
          <p:nvSpPr>
            <p:cNvPr id="215" name="Google Shape;215;p22"/>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H</a:t>
              </a:r>
              <a:endParaRPr sz="1900"/>
            </a:p>
          </p:txBody>
        </p:sp>
      </p:grpSp>
      <p:cxnSp>
        <p:nvCxnSpPr>
          <p:cNvPr id="217" name="Google Shape;217;p22"/>
          <p:cNvCxnSpPr/>
          <p:nvPr/>
        </p:nvCxnSpPr>
        <p:spPr>
          <a:xfrm>
            <a:off x="8310575" y="1000125"/>
            <a:ext cx="0" cy="3676800"/>
          </a:xfrm>
          <a:prstGeom prst="straightConnector1">
            <a:avLst/>
          </a:prstGeom>
          <a:noFill/>
          <a:ln cap="flat" cmpd="sng" w="9525">
            <a:solidFill>
              <a:srgbClr val="B7B7B7"/>
            </a:solidFill>
            <a:prstDash val="dash"/>
            <a:round/>
            <a:headEnd len="med" w="med" type="none"/>
            <a:tailEnd len="med" w="med" type="none"/>
          </a:ln>
        </p:spPr>
      </p:cxnSp>
      <p:sp>
        <p:nvSpPr>
          <p:cNvPr id="218" name="Google Shape;218;p22"/>
          <p:cNvSpPr txBox="1"/>
          <p:nvPr/>
        </p:nvSpPr>
        <p:spPr>
          <a:xfrm>
            <a:off x="528650" y="4722425"/>
            <a:ext cx="4620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txg</a:t>
            </a:r>
            <a:endParaRPr sz="1900"/>
          </a:p>
        </p:txBody>
      </p:sp>
      <p:sp>
        <p:nvSpPr>
          <p:cNvPr id="219" name="Google Shape;219;p22"/>
          <p:cNvSpPr txBox="1"/>
          <p:nvPr/>
        </p:nvSpPr>
        <p:spPr>
          <a:xfrm>
            <a:off x="7777150" y="1173425"/>
            <a:ext cx="12714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generation</a:t>
            </a:r>
            <a:endParaRPr sz="1900"/>
          </a:p>
        </p:txBody>
      </p:sp>
      <p:grpSp>
        <p:nvGrpSpPr>
          <p:cNvPr id="220" name="Google Shape;220;p22"/>
          <p:cNvGrpSpPr/>
          <p:nvPr/>
        </p:nvGrpSpPr>
        <p:grpSpPr>
          <a:xfrm>
            <a:off x="7048475" y="3309700"/>
            <a:ext cx="1076400" cy="600000"/>
            <a:chOff x="1381125" y="1247775"/>
            <a:chExt cx="1076400" cy="600000"/>
          </a:xfrm>
        </p:grpSpPr>
        <p:sp>
          <p:nvSpPr>
            <p:cNvPr id="221" name="Google Shape;221;p22"/>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a:t>
              </a:r>
              <a:endParaRPr sz="1900"/>
            </a:p>
          </p:txBody>
        </p:sp>
      </p:grpSp>
      <p:sp>
        <p:nvSpPr>
          <p:cNvPr id="223" name="Google Shape;223;p22"/>
          <p:cNvSpPr/>
          <p:nvPr/>
        </p:nvSpPr>
        <p:spPr>
          <a:xfrm>
            <a:off x="1074000" y="1069625"/>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pSp>
        <p:nvGrpSpPr>
          <p:cNvPr id="228" name="Google Shape;228;p23"/>
          <p:cNvGrpSpPr/>
          <p:nvPr/>
        </p:nvGrpSpPr>
        <p:grpSpPr>
          <a:xfrm>
            <a:off x="5600675" y="1887150"/>
            <a:ext cx="1076400" cy="600000"/>
            <a:chOff x="5600675" y="1887150"/>
            <a:chExt cx="1076400" cy="600000"/>
          </a:xfrm>
        </p:grpSpPr>
        <p:sp>
          <p:nvSpPr>
            <p:cNvPr id="229" name="Google Shape;229;p23"/>
            <p:cNvSpPr/>
            <p:nvPr/>
          </p:nvSpPr>
          <p:spPr>
            <a:xfrm>
              <a:off x="5600675" y="1887150"/>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 name="Google Shape;230;p23"/>
            <p:cNvGrpSpPr/>
            <p:nvPr/>
          </p:nvGrpSpPr>
          <p:grpSpPr>
            <a:xfrm>
              <a:off x="5972150" y="1951350"/>
              <a:ext cx="638100" cy="471600"/>
              <a:chOff x="5972150" y="1951350"/>
              <a:chExt cx="638100" cy="471600"/>
            </a:xfrm>
          </p:grpSpPr>
          <p:sp>
            <p:nvSpPr>
              <p:cNvPr id="231" name="Google Shape;231;p23"/>
              <p:cNvSpPr txBox="1"/>
              <p:nvPr/>
            </p:nvSpPr>
            <p:spPr>
              <a:xfrm>
                <a:off x="5972150" y="195135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232" name="Google Shape;232;p23"/>
              <p:cNvSpPr txBox="1"/>
              <p:nvPr/>
            </p:nvSpPr>
            <p:spPr>
              <a:xfrm>
                <a:off x="6353150" y="1951350"/>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233" name="Google Shape;233;p23"/>
              <p:cNvSpPr txBox="1"/>
              <p:nvPr/>
            </p:nvSpPr>
            <p:spPr>
              <a:xfrm>
                <a:off x="6353150" y="2103750"/>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234" name="Google Shape;234;p23"/>
              <p:cNvSpPr txBox="1"/>
              <p:nvPr/>
            </p:nvSpPr>
            <p:spPr>
              <a:xfrm>
                <a:off x="6353150" y="2256150"/>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235" name="Google Shape;235;p23"/>
              <p:cNvSpPr txBox="1"/>
              <p:nvPr/>
            </p:nvSpPr>
            <p:spPr>
              <a:xfrm>
                <a:off x="5972150" y="225615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236" name="Google Shape;236;p23"/>
              <p:cNvSpPr txBox="1"/>
              <p:nvPr/>
            </p:nvSpPr>
            <p:spPr>
              <a:xfrm>
                <a:off x="5972150" y="210375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grpSp>
        <p:sp>
          <p:nvSpPr>
            <p:cNvPr id="237" name="Google Shape;237;p23"/>
            <p:cNvSpPr txBox="1"/>
            <p:nvPr/>
          </p:nvSpPr>
          <p:spPr>
            <a:xfrm>
              <a:off x="5667350" y="2103750"/>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E</a:t>
              </a:r>
              <a:endParaRPr sz="1900"/>
            </a:p>
          </p:txBody>
        </p:sp>
      </p:grpSp>
      <p:sp>
        <p:nvSpPr>
          <p:cNvPr id="238" name="Google Shape;23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39" name="Google Shape;239;p23"/>
          <p:cNvSpPr txBox="1"/>
          <p:nvPr>
            <p:ph idx="4294967295" type="ctrTitle"/>
          </p:nvPr>
        </p:nvSpPr>
        <p:spPr>
          <a:xfrm>
            <a:off x="446400" y="204825"/>
            <a:ext cx="8187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Dependency Tracking Using Counters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240" name="Google Shape;240;p23"/>
          <p:cNvCxnSpPr/>
          <p:nvPr/>
        </p:nvCxnSpPr>
        <p:spPr>
          <a:xfrm>
            <a:off x="1066800" y="1385900"/>
            <a:ext cx="0" cy="33291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23"/>
          <p:cNvCxnSpPr/>
          <p:nvPr/>
        </p:nvCxnSpPr>
        <p:spPr>
          <a:xfrm>
            <a:off x="1502575" y="1076325"/>
            <a:ext cx="6965100" cy="0"/>
          </a:xfrm>
          <a:prstGeom prst="straightConnector1">
            <a:avLst/>
          </a:prstGeom>
          <a:noFill/>
          <a:ln cap="flat" cmpd="sng" w="9525">
            <a:solidFill>
              <a:schemeClr val="dk2"/>
            </a:solidFill>
            <a:prstDash val="solid"/>
            <a:round/>
            <a:headEnd len="med" w="med" type="none"/>
            <a:tailEnd len="med" w="med" type="triangle"/>
          </a:ln>
        </p:spPr>
      </p:cxnSp>
      <p:grpSp>
        <p:nvGrpSpPr>
          <p:cNvPr id="242" name="Google Shape;242;p23"/>
          <p:cNvGrpSpPr/>
          <p:nvPr/>
        </p:nvGrpSpPr>
        <p:grpSpPr>
          <a:xfrm>
            <a:off x="1276375" y="1153025"/>
            <a:ext cx="1076400" cy="600000"/>
            <a:chOff x="1276375" y="1153025"/>
            <a:chExt cx="1076400" cy="600000"/>
          </a:xfrm>
        </p:grpSpPr>
        <p:sp>
          <p:nvSpPr>
            <p:cNvPr id="243" name="Google Shape;243;p23"/>
            <p:cNvSpPr/>
            <p:nvPr/>
          </p:nvSpPr>
          <p:spPr>
            <a:xfrm>
              <a:off x="1276375" y="115302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3"/>
            <p:cNvGrpSpPr/>
            <p:nvPr/>
          </p:nvGrpSpPr>
          <p:grpSpPr>
            <a:xfrm>
              <a:off x="1647850" y="1217225"/>
              <a:ext cx="638100" cy="471600"/>
              <a:chOff x="1647850" y="1217225"/>
              <a:chExt cx="638100" cy="471600"/>
            </a:xfrm>
          </p:grpSpPr>
          <p:sp>
            <p:nvSpPr>
              <p:cNvPr id="245" name="Google Shape;245;p23"/>
              <p:cNvSpPr txBox="1"/>
              <p:nvPr/>
            </p:nvSpPr>
            <p:spPr>
              <a:xfrm>
                <a:off x="1647850" y="121722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246" name="Google Shape;246;p23"/>
              <p:cNvSpPr txBox="1"/>
              <p:nvPr/>
            </p:nvSpPr>
            <p:spPr>
              <a:xfrm>
                <a:off x="2028850" y="121722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247" name="Google Shape;247;p23"/>
              <p:cNvSpPr txBox="1"/>
              <p:nvPr/>
            </p:nvSpPr>
            <p:spPr>
              <a:xfrm>
                <a:off x="2028850" y="136962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248" name="Google Shape;248;p23"/>
              <p:cNvSpPr txBox="1"/>
              <p:nvPr/>
            </p:nvSpPr>
            <p:spPr>
              <a:xfrm>
                <a:off x="2028850" y="152202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249" name="Google Shape;249;p23"/>
              <p:cNvSpPr txBox="1"/>
              <p:nvPr/>
            </p:nvSpPr>
            <p:spPr>
              <a:xfrm>
                <a:off x="1647850" y="152202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250" name="Google Shape;250;p23"/>
              <p:cNvSpPr txBox="1"/>
              <p:nvPr/>
            </p:nvSpPr>
            <p:spPr>
              <a:xfrm>
                <a:off x="1647850" y="136962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sp>
          <p:nvSpPr>
            <p:cNvPr id="251" name="Google Shape;251;p23"/>
            <p:cNvSpPr txBox="1"/>
            <p:nvPr/>
          </p:nvSpPr>
          <p:spPr>
            <a:xfrm>
              <a:off x="1343050" y="13696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A</a:t>
              </a:r>
              <a:endParaRPr sz="1900"/>
            </a:p>
          </p:txBody>
        </p:sp>
      </p:grpSp>
      <p:cxnSp>
        <p:nvCxnSpPr>
          <p:cNvPr id="252" name="Google Shape;252;p23"/>
          <p:cNvCxnSpPr/>
          <p:nvPr/>
        </p:nvCxnSpPr>
        <p:spPr>
          <a:xfrm>
            <a:off x="976350" y="1790725"/>
            <a:ext cx="7443900" cy="0"/>
          </a:xfrm>
          <a:prstGeom prst="straightConnector1">
            <a:avLst/>
          </a:prstGeom>
          <a:noFill/>
          <a:ln cap="flat" cmpd="sng" w="9525">
            <a:solidFill>
              <a:srgbClr val="B7B7B7"/>
            </a:solidFill>
            <a:prstDash val="dash"/>
            <a:round/>
            <a:headEnd len="med" w="med" type="none"/>
            <a:tailEnd len="med" w="med" type="none"/>
          </a:ln>
        </p:spPr>
      </p:cxnSp>
      <p:cxnSp>
        <p:nvCxnSpPr>
          <p:cNvPr id="253" name="Google Shape;253;p23"/>
          <p:cNvCxnSpPr/>
          <p:nvPr/>
        </p:nvCxnSpPr>
        <p:spPr>
          <a:xfrm>
            <a:off x="942975" y="2519375"/>
            <a:ext cx="7453200" cy="0"/>
          </a:xfrm>
          <a:prstGeom prst="straightConnector1">
            <a:avLst/>
          </a:prstGeom>
          <a:noFill/>
          <a:ln cap="flat" cmpd="sng" w="9525">
            <a:solidFill>
              <a:srgbClr val="B7B7B7"/>
            </a:solidFill>
            <a:prstDash val="dash"/>
            <a:round/>
            <a:headEnd len="med" w="med" type="none"/>
            <a:tailEnd len="med" w="med" type="none"/>
          </a:ln>
        </p:spPr>
      </p:cxnSp>
      <p:cxnSp>
        <p:nvCxnSpPr>
          <p:cNvPr id="254" name="Google Shape;254;p23"/>
          <p:cNvCxnSpPr/>
          <p:nvPr/>
        </p:nvCxnSpPr>
        <p:spPr>
          <a:xfrm>
            <a:off x="942975" y="3247800"/>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255" name="Google Shape;255;p23"/>
          <p:cNvCxnSpPr/>
          <p:nvPr/>
        </p:nvCxnSpPr>
        <p:spPr>
          <a:xfrm>
            <a:off x="942975" y="3971625"/>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256" name="Google Shape;256;p23"/>
          <p:cNvCxnSpPr/>
          <p:nvPr/>
        </p:nvCxnSpPr>
        <p:spPr>
          <a:xfrm>
            <a:off x="25193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257" name="Google Shape;257;p23"/>
          <p:cNvCxnSpPr/>
          <p:nvPr/>
        </p:nvCxnSpPr>
        <p:spPr>
          <a:xfrm>
            <a:off x="39671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258" name="Google Shape;258;p23"/>
          <p:cNvCxnSpPr/>
          <p:nvPr/>
        </p:nvCxnSpPr>
        <p:spPr>
          <a:xfrm>
            <a:off x="5414975" y="1000125"/>
            <a:ext cx="0" cy="3638700"/>
          </a:xfrm>
          <a:prstGeom prst="straightConnector1">
            <a:avLst/>
          </a:prstGeom>
          <a:noFill/>
          <a:ln cap="flat" cmpd="sng" w="9525">
            <a:solidFill>
              <a:srgbClr val="B7B7B7"/>
            </a:solidFill>
            <a:prstDash val="dash"/>
            <a:round/>
            <a:headEnd len="med" w="med" type="none"/>
            <a:tailEnd len="med" w="med" type="none"/>
          </a:ln>
        </p:spPr>
      </p:cxnSp>
      <p:cxnSp>
        <p:nvCxnSpPr>
          <p:cNvPr id="259" name="Google Shape;259;p23"/>
          <p:cNvCxnSpPr/>
          <p:nvPr/>
        </p:nvCxnSpPr>
        <p:spPr>
          <a:xfrm>
            <a:off x="6862775" y="1000125"/>
            <a:ext cx="0" cy="3676800"/>
          </a:xfrm>
          <a:prstGeom prst="straightConnector1">
            <a:avLst/>
          </a:prstGeom>
          <a:noFill/>
          <a:ln cap="flat" cmpd="sng" w="9525">
            <a:solidFill>
              <a:srgbClr val="B7B7B7"/>
            </a:solidFill>
            <a:prstDash val="dash"/>
            <a:round/>
            <a:headEnd len="med" w="med" type="none"/>
            <a:tailEnd len="med" w="med" type="none"/>
          </a:ln>
        </p:spPr>
      </p:cxnSp>
      <p:grpSp>
        <p:nvGrpSpPr>
          <p:cNvPr id="260" name="Google Shape;260;p23"/>
          <p:cNvGrpSpPr/>
          <p:nvPr/>
        </p:nvGrpSpPr>
        <p:grpSpPr>
          <a:xfrm>
            <a:off x="2705075" y="1855050"/>
            <a:ext cx="1076400" cy="600000"/>
            <a:chOff x="2705075" y="1855050"/>
            <a:chExt cx="1076400" cy="600000"/>
          </a:xfrm>
        </p:grpSpPr>
        <p:grpSp>
          <p:nvGrpSpPr>
            <p:cNvPr id="261" name="Google Shape;261;p23"/>
            <p:cNvGrpSpPr/>
            <p:nvPr/>
          </p:nvGrpSpPr>
          <p:grpSpPr>
            <a:xfrm>
              <a:off x="2705075" y="1855050"/>
              <a:ext cx="1076400" cy="600000"/>
              <a:chOff x="2705075" y="1855050"/>
              <a:chExt cx="1076400" cy="600000"/>
            </a:xfrm>
          </p:grpSpPr>
          <p:sp>
            <p:nvSpPr>
              <p:cNvPr id="262" name="Google Shape;262;p23"/>
              <p:cNvSpPr/>
              <p:nvPr/>
            </p:nvSpPr>
            <p:spPr>
              <a:xfrm>
                <a:off x="2705075" y="1855050"/>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23"/>
              <p:cNvGrpSpPr/>
              <p:nvPr/>
            </p:nvGrpSpPr>
            <p:grpSpPr>
              <a:xfrm>
                <a:off x="3076550" y="1919250"/>
                <a:ext cx="638100" cy="471600"/>
                <a:chOff x="3076550" y="1919250"/>
                <a:chExt cx="638100" cy="471600"/>
              </a:xfrm>
            </p:grpSpPr>
            <p:sp>
              <p:nvSpPr>
                <p:cNvPr id="264" name="Google Shape;264;p23"/>
                <p:cNvSpPr txBox="1"/>
                <p:nvPr/>
              </p:nvSpPr>
              <p:spPr>
                <a:xfrm>
                  <a:off x="3076550" y="191925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265" name="Google Shape;265;p23"/>
                <p:cNvSpPr txBox="1"/>
                <p:nvPr/>
              </p:nvSpPr>
              <p:spPr>
                <a:xfrm>
                  <a:off x="3457550" y="1919250"/>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266" name="Google Shape;266;p23"/>
                <p:cNvSpPr txBox="1"/>
                <p:nvPr/>
              </p:nvSpPr>
              <p:spPr>
                <a:xfrm>
                  <a:off x="3457550" y="2071650"/>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267" name="Google Shape;267;p23"/>
                <p:cNvSpPr txBox="1"/>
                <p:nvPr/>
              </p:nvSpPr>
              <p:spPr>
                <a:xfrm>
                  <a:off x="3457550" y="2224050"/>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268" name="Google Shape;268;p23"/>
                <p:cNvSpPr txBox="1"/>
                <p:nvPr/>
              </p:nvSpPr>
              <p:spPr>
                <a:xfrm>
                  <a:off x="3076550" y="222405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269" name="Google Shape;269;p23"/>
                <p:cNvSpPr txBox="1"/>
                <p:nvPr/>
              </p:nvSpPr>
              <p:spPr>
                <a:xfrm>
                  <a:off x="3076550" y="207165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grpSp>
        <p:sp>
          <p:nvSpPr>
            <p:cNvPr id="270" name="Google Shape;270;p23"/>
            <p:cNvSpPr txBox="1"/>
            <p:nvPr/>
          </p:nvSpPr>
          <p:spPr>
            <a:xfrm>
              <a:off x="2771750" y="2071650"/>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B</a:t>
              </a:r>
              <a:endParaRPr sz="1900"/>
            </a:p>
          </p:txBody>
        </p:sp>
      </p:grpSp>
      <p:grpSp>
        <p:nvGrpSpPr>
          <p:cNvPr id="271" name="Google Shape;271;p23"/>
          <p:cNvGrpSpPr/>
          <p:nvPr/>
        </p:nvGrpSpPr>
        <p:grpSpPr>
          <a:xfrm>
            <a:off x="4152875" y="1133525"/>
            <a:ext cx="1076400" cy="600000"/>
            <a:chOff x="4152875" y="1133525"/>
            <a:chExt cx="1076400" cy="600000"/>
          </a:xfrm>
        </p:grpSpPr>
        <p:sp>
          <p:nvSpPr>
            <p:cNvPr id="272" name="Google Shape;272;p23"/>
            <p:cNvSpPr/>
            <p:nvPr/>
          </p:nvSpPr>
          <p:spPr>
            <a:xfrm>
              <a:off x="4152875" y="113352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3"/>
            <p:cNvGrpSpPr/>
            <p:nvPr/>
          </p:nvGrpSpPr>
          <p:grpSpPr>
            <a:xfrm>
              <a:off x="4524350" y="1197725"/>
              <a:ext cx="638100" cy="471600"/>
              <a:chOff x="4524350" y="1197725"/>
              <a:chExt cx="638100" cy="471600"/>
            </a:xfrm>
          </p:grpSpPr>
          <p:sp>
            <p:nvSpPr>
              <p:cNvPr id="274" name="Google Shape;274;p23"/>
              <p:cNvSpPr txBox="1"/>
              <p:nvPr/>
            </p:nvSpPr>
            <p:spPr>
              <a:xfrm>
                <a:off x="4524350" y="119772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275" name="Google Shape;275;p23"/>
              <p:cNvSpPr txBox="1"/>
              <p:nvPr/>
            </p:nvSpPr>
            <p:spPr>
              <a:xfrm>
                <a:off x="4905350" y="119772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276" name="Google Shape;276;p23"/>
              <p:cNvSpPr txBox="1"/>
              <p:nvPr/>
            </p:nvSpPr>
            <p:spPr>
              <a:xfrm>
                <a:off x="4905350" y="135012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277" name="Google Shape;277;p23"/>
              <p:cNvSpPr txBox="1"/>
              <p:nvPr/>
            </p:nvSpPr>
            <p:spPr>
              <a:xfrm>
                <a:off x="4905350" y="150252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278" name="Google Shape;278;p23"/>
              <p:cNvSpPr txBox="1"/>
              <p:nvPr/>
            </p:nvSpPr>
            <p:spPr>
              <a:xfrm>
                <a:off x="4524350" y="150252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279" name="Google Shape;279;p23"/>
              <p:cNvSpPr txBox="1"/>
              <p:nvPr/>
            </p:nvSpPr>
            <p:spPr>
              <a:xfrm>
                <a:off x="4524350" y="135012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grpSp>
        <p:sp>
          <p:nvSpPr>
            <p:cNvPr id="280" name="Google Shape;280;p23"/>
            <p:cNvSpPr txBox="1"/>
            <p:nvPr/>
          </p:nvSpPr>
          <p:spPr>
            <a:xfrm>
              <a:off x="4219550" y="13501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C</a:t>
              </a:r>
              <a:endParaRPr sz="1900"/>
            </a:p>
          </p:txBody>
        </p:sp>
      </p:grpSp>
      <p:grpSp>
        <p:nvGrpSpPr>
          <p:cNvPr id="281" name="Google Shape;281;p23"/>
          <p:cNvGrpSpPr/>
          <p:nvPr/>
        </p:nvGrpSpPr>
        <p:grpSpPr>
          <a:xfrm>
            <a:off x="5600675" y="2583588"/>
            <a:ext cx="1076400" cy="600000"/>
            <a:chOff x="5600675" y="2583588"/>
            <a:chExt cx="1076400" cy="600000"/>
          </a:xfrm>
        </p:grpSpPr>
        <p:sp>
          <p:nvSpPr>
            <p:cNvPr id="282" name="Google Shape;282;p23"/>
            <p:cNvSpPr/>
            <p:nvPr/>
          </p:nvSpPr>
          <p:spPr>
            <a:xfrm>
              <a:off x="5600675" y="2583588"/>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23"/>
            <p:cNvGrpSpPr/>
            <p:nvPr/>
          </p:nvGrpSpPr>
          <p:grpSpPr>
            <a:xfrm>
              <a:off x="5972150" y="2647788"/>
              <a:ext cx="638100" cy="471600"/>
              <a:chOff x="5972150" y="2647788"/>
              <a:chExt cx="638100" cy="471600"/>
            </a:xfrm>
          </p:grpSpPr>
          <p:sp>
            <p:nvSpPr>
              <p:cNvPr id="284" name="Google Shape;284;p23"/>
              <p:cNvSpPr txBox="1"/>
              <p:nvPr/>
            </p:nvSpPr>
            <p:spPr>
              <a:xfrm>
                <a:off x="5972150" y="2647788"/>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285" name="Google Shape;285;p23"/>
              <p:cNvSpPr txBox="1"/>
              <p:nvPr/>
            </p:nvSpPr>
            <p:spPr>
              <a:xfrm>
                <a:off x="6353150" y="2647788"/>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286" name="Google Shape;286;p23"/>
              <p:cNvSpPr txBox="1"/>
              <p:nvPr/>
            </p:nvSpPr>
            <p:spPr>
              <a:xfrm>
                <a:off x="6353150" y="2800188"/>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287" name="Google Shape;287;p23"/>
              <p:cNvSpPr txBox="1"/>
              <p:nvPr/>
            </p:nvSpPr>
            <p:spPr>
              <a:xfrm>
                <a:off x="6353150" y="2952588"/>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288" name="Google Shape;288;p23"/>
              <p:cNvSpPr txBox="1"/>
              <p:nvPr/>
            </p:nvSpPr>
            <p:spPr>
              <a:xfrm>
                <a:off x="5972150" y="2952588"/>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289" name="Google Shape;289;p23"/>
              <p:cNvSpPr txBox="1"/>
              <p:nvPr/>
            </p:nvSpPr>
            <p:spPr>
              <a:xfrm>
                <a:off x="5972150" y="2800188"/>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grpSp>
        <p:sp>
          <p:nvSpPr>
            <p:cNvPr id="290" name="Google Shape;290;p23"/>
            <p:cNvSpPr txBox="1"/>
            <p:nvPr/>
          </p:nvSpPr>
          <p:spPr>
            <a:xfrm>
              <a:off x="5667350" y="2800188"/>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F</a:t>
              </a:r>
              <a:endParaRPr sz="1900"/>
            </a:p>
          </p:txBody>
        </p:sp>
      </p:grpSp>
      <p:grpSp>
        <p:nvGrpSpPr>
          <p:cNvPr id="291" name="Google Shape;291;p23"/>
          <p:cNvGrpSpPr/>
          <p:nvPr/>
        </p:nvGrpSpPr>
        <p:grpSpPr>
          <a:xfrm>
            <a:off x="4152875" y="2583575"/>
            <a:ext cx="1076400" cy="600000"/>
            <a:chOff x="4152875" y="2583575"/>
            <a:chExt cx="1076400" cy="600000"/>
          </a:xfrm>
        </p:grpSpPr>
        <p:grpSp>
          <p:nvGrpSpPr>
            <p:cNvPr id="292" name="Google Shape;292;p23"/>
            <p:cNvGrpSpPr/>
            <p:nvPr/>
          </p:nvGrpSpPr>
          <p:grpSpPr>
            <a:xfrm>
              <a:off x="4152875" y="2583575"/>
              <a:ext cx="1076400" cy="600000"/>
              <a:chOff x="4152875" y="2583575"/>
              <a:chExt cx="1076400" cy="600000"/>
            </a:xfrm>
          </p:grpSpPr>
          <p:sp>
            <p:nvSpPr>
              <p:cNvPr id="293" name="Google Shape;293;p23"/>
              <p:cNvSpPr/>
              <p:nvPr/>
            </p:nvSpPr>
            <p:spPr>
              <a:xfrm>
                <a:off x="4152875" y="25835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3"/>
              <p:cNvGrpSpPr/>
              <p:nvPr/>
            </p:nvGrpSpPr>
            <p:grpSpPr>
              <a:xfrm>
                <a:off x="4524350" y="2647775"/>
                <a:ext cx="638100" cy="471600"/>
                <a:chOff x="4524350" y="2647775"/>
                <a:chExt cx="638100" cy="471600"/>
              </a:xfrm>
            </p:grpSpPr>
            <p:sp>
              <p:nvSpPr>
                <p:cNvPr id="295" name="Google Shape;295;p23"/>
                <p:cNvSpPr txBox="1"/>
                <p:nvPr/>
              </p:nvSpPr>
              <p:spPr>
                <a:xfrm>
                  <a:off x="4524350" y="2647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296" name="Google Shape;296;p23"/>
                <p:cNvSpPr txBox="1"/>
                <p:nvPr/>
              </p:nvSpPr>
              <p:spPr>
                <a:xfrm>
                  <a:off x="4905350" y="2647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297" name="Google Shape;297;p23"/>
                <p:cNvSpPr txBox="1"/>
                <p:nvPr/>
              </p:nvSpPr>
              <p:spPr>
                <a:xfrm>
                  <a:off x="4905350" y="28001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298" name="Google Shape;298;p23"/>
                <p:cNvSpPr txBox="1"/>
                <p:nvPr/>
              </p:nvSpPr>
              <p:spPr>
                <a:xfrm>
                  <a:off x="4905350" y="29525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299" name="Google Shape;299;p23"/>
                <p:cNvSpPr txBox="1"/>
                <p:nvPr/>
              </p:nvSpPr>
              <p:spPr>
                <a:xfrm>
                  <a:off x="4524350" y="29525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300" name="Google Shape;300;p23"/>
                <p:cNvSpPr txBox="1"/>
                <p:nvPr/>
              </p:nvSpPr>
              <p:spPr>
                <a:xfrm>
                  <a:off x="4524350" y="28001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grpSp>
        </p:grpSp>
        <p:sp>
          <p:nvSpPr>
            <p:cNvPr id="301" name="Google Shape;301;p23"/>
            <p:cNvSpPr txBox="1"/>
            <p:nvPr/>
          </p:nvSpPr>
          <p:spPr>
            <a:xfrm>
              <a:off x="4219550" y="28001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D</a:t>
              </a:r>
              <a:endParaRPr sz="1900"/>
            </a:p>
          </p:txBody>
        </p:sp>
      </p:grpSp>
      <p:sp>
        <p:nvSpPr>
          <p:cNvPr id="302" name="Google Shape;302;p23"/>
          <p:cNvSpPr txBox="1"/>
          <p:nvPr/>
        </p:nvSpPr>
        <p:spPr>
          <a:xfrm>
            <a:off x="733450" y="13696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4</a:t>
            </a:r>
            <a:endParaRPr sz="1900"/>
          </a:p>
        </p:txBody>
      </p:sp>
      <p:sp>
        <p:nvSpPr>
          <p:cNvPr id="303" name="Google Shape;303;p23"/>
          <p:cNvSpPr txBox="1"/>
          <p:nvPr/>
        </p:nvSpPr>
        <p:spPr>
          <a:xfrm>
            <a:off x="733450" y="2817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6</a:t>
            </a:r>
            <a:endParaRPr sz="1900"/>
          </a:p>
        </p:txBody>
      </p:sp>
      <p:sp>
        <p:nvSpPr>
          <p:cNvPr id="304" name="Google Shape;304;p23"/>
          <p:cNvSpPr txBox="1"/>
          <p:nvPr/>
        </p:nvSpPr>
        <p:spPr>
          <a:xfrm>
            <a:off x="733450" y="35032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7</a:t>
            </a:r>
            <a:endParaRPr sz="1900"/>
          </a:p>
        </p:txBody>
      </p:sp>
      <p:sp>
        <p:nvSpPr>
          <p:cNvPr id="305" name="Google Shape;305;p23"/>
          <p:cNvSpPr txBox="1"/>
          <p:nvPr/>
        </p:nvSpPr>
        <p:spPr>
          <a:xfrm>
            <a:off x="733450" y="41890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8</a:t>
            </a:r>
            <a:endParaRPr sz="1900"/>
          </a:p>
        </p:txBody>
      </p:sp>
      <p:sp>
        <p:nvSpPr>
          <p:cNvPr id="306" name="Google Shape;306;p23"/>
          <p:cNvSpPr txBox="1"/>
          <p:nvPr/>
        </p:nvSpPr>
        <p:spPr>
          <a:xfrm>
            <a:off x="733450" y="2055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5</a:t>
            </a:r>
            <a:endParaRPr sz="1900"/>
          </a:p>
        </p:txBody>
      </p:sp>
      <p:sp>
        <p:nvSpPr>
          <p:cNvPr id="307" name="Google Shape;307;p23"/>
          <p:cNvSpPr txBox="1"/>
          <p:nvPr/>
        </p:nvSpPr>
        <p:spPr>
          <a:xfrm>
            <a:off x="14945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11</a:t>
            </a:r>
            <a:endParaRPr sz="1900"/>
          </a:p>
        </p:txBody>
      </p:sp>
      <p:sp>
        <p:nvSpPr>
          <p:cNvPr id="308" name="Google Shape;308;p23"/>
          <p:cNvSpPr txBox="1"/>
          <p:nvPr/>
        </p:nvSpPr>
        <p:spPr>
          <a:xfrm>
            <a:off x="2942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12</a:t>
            </a:r>
            <a:endParaRPr sz="1900"/>
          </a:p>
        </p:txBody>
      </p:sp>
      <p:sp>
        <p:nvSpPr>
          <p:cNvPr id="309" name="Google Shape;309;p23"/>
          <p:cNvSpPr txBox="1"/>
          <p:nvPr/>
        </p:nvSpPr>
        <p:spPr>
          <a:xfrm>
            <a:off x="43901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13</a:t>
            </a:r>
            <a:endParaRPr sz="1900"/>
          </a:p>
        </p:txBody>
      </p:sp>
      <p:sp>
        <p:nvSpPr>
          <p:cNvPr id="310" name="Google Shape;310;p23"/>
          <p:cNvSpPr txBox="1"/>
          <p:nvPr/>
        </p:nvSpPr>
        <p:spPr>
          <a:xfrm>
            <a:off x="58379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14</a:t>
            </a:r>
            <a:endParaRPr sz="1900"/>
          </a:p>
        </p:txBody>
      </p:sp>
      <p:sp>
        <p:nvSpPr>
          <p:cNvPr id="311" name="Google Shape;311;p23"/>
          <p:cNvSpPr txBox="1"/>
          <p:nvPr/>
        </p:nvSpPr>
        <p:spPr>
          <a:xfrm>
            <a:off x="7133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15</a:t>
            </a:r>
            <a:endParaRPr sz="1900"/>
          </a:p>
        </p:txBody>
      </p:sp>
      <p:cxnSp>
        <p:nvCxnSpPr>
          <p:cNvPr id="312" name="Google Shape;312;p23"/>
          <p:cNvCxnSpPr/>
          <p:nvPr/>
        </p:nvCxnSpPr>
        <p:spPr>
          <a:xfrm rot="10800000">
            <a:off x="1073800" y="1076300"/>
            <a:ext cx="438300" cy="0"/>
          </a:xfrm>
          <a:prstGeom prst="straightConnector1">
            <a:avLst/>
          </a:prstGeom>
          <a:noFill/>
          <a:ln cap="flat" cmpd="sng" w="9525">
            <a:solidFill>
              <a:schemeClr val="dk2"/>
            </a:solidFill>
            <a:prstDash val="dash"/>
            <a:round/>
            <a:headEnd len="med" w="med" type="none"/>
            <a:tailEnd len="med" w="med" type="none"/>
          </a:ln>
        </p:spPr>
      </p:cxnSp>
      <p:cxnSp>
        <p:nvCxnSpPr>
          <p:cNvPr id="313" name="Google Shape;313;p23"/>
          <p:cNvCxnSpPr/>
          <p:nvPr/>
        </p:nvCxnSpPr>
        <p:spPr>
          <a:xfrm rot="10800000">
            <a:off x="1066800" y="1076275"/>
            <a:ext cx="0" cy="312000"/>
          </a:xfrm>
          <a:prstGeom prst="straightConnector1">
            <a:avLst/>
          </a:prstGeom>
          <a:noFill/>
          <a:ln cap="flat" cmpd="sng" w="9525">
            <a:solidFill>
              <a:schemeClr val="dk2"/>
            </a:solidFill>
            <a:prstDash val="dash"/>
            <a:round/>
            <a:headEnd len="med" w="med" type="none"/>
            <a:tailEnd len="med" w="med" type="none"/>
          </a:ln>
        </p:spPr>
      </p:cxnSp>
      <p:grpSp>
        <p:nvGrpSpPr>
          <p:cNvPr id="314" name="Google Shape;314;p23"/>
          <p:cNvGrpSpPr/>
          <p:nvPr/>
        </p:nvGrpSpPr>
        <p:grpSpPr>
          <a:xfrm>
            <a:off x="7058000" y="4031388"/>
            <a:ext cx="1076400" cy="600000"/>
            <a:chOff x="7058000" y="4031388"/>
            <a:chExt cx="1076400" cy="600000"/>
          </a:xfrm>
        </p:grpSpPr>
        <p:sp>
          <p:nvSpPr>
            <p:cNvPr id="315" name="Google Shape;315;p23"/>
            <p:cNvSpPr/>
            <p:nvPr/>
          </p:nvSpPr>
          <p:spPr>
            <a:xfrm>
              <a:off x="7058000" y="4031388"/>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txBox="1"/>
            <p:nvPr/>
          </p:nvSpPr>
          <p:spPr>
            <a:xfrm>
              <a:off x="7124675" y="4247988"/>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H</a:t>
              </a:r>
              <a:endParaRPr sz="1900"/>
            </a:p>
          </p:txBody>
        </p:sp>
        <p:grpSp>
          <p:nvGrpSpPr>
            <p:cNvPr id="317" name="Google Shape;317;p23"/>
            <p:cNvGrpSpPr/>
            <p:nvPr/>
          </p:nvGrpSpPr>
          <p:grpSpPr>
            <a:xfrm>
              <a:off x="7429475" y="4095588"/>
              <a:ext cx="638100" cy="471600"/>
              <a:chOff x="7429475" y="4095588"/>
              <a:chExt cx="638100" cy="471600"/>
            </a:xfrm>
          </p:grpSpPr>
          <p:sp>
            <p:nvSpPr>
              <p:cNvPr id="318" name="Google Shape;318;p23"/>
              <p:cNvSpPr txBox="1"/>
              <p:nvPr/>
            </p:nvSpPr>
            <p:spPr>
              <a:xfrm>
                <a:off x="7810475" y="4095588"/>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319" name="Google Shape;319;p23"/>
              <p:cNvSpPr txBox="1"/>
              <p:nvPr/>
            </p:nvSpPr>
            <p:spPr>
              <a:xfrm>
                <a:off x="7810475" y="4247988"/>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320" name="Google Shape;320;p23"/>
              <p:cNvSpPr txBox="1"/>
              <p:nvPr/>
            </p:nvSpPr>
            <p:spPr>
              <a:xfrm>
                <a:off x="7810475" y="4400388"/>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321" name="Google Shape;321;p23"/>
              <p:cNvSpPr txBox="1"/>
              <p:nvPr/>
            </p:nvSpPr>
            <p:spPr>
              <a:xfrm>
                <a:off x="7429475" y="4400388"/>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322" name="Google Shape;322;p23"/>
              <p:cNvSpPr txBox="1"/>
              <p:nvPr/>
            </p:nvSpPr>
            <p:spPr>
              <a:xfrm>
                <a:off x="7429475" y="4247988"/>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323" name="Google Shape;323;p23"/>
              <p:cNvSpPr txBox="1"/>
              <p:nvPr/>
            </p:nvSpPr>
            <p:spPr>
              <a:xfrm>
                <a:off x="7429475" y="4095588"/>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grpSp>
      <p:cxnSp>
        <p:nvCxnSpPr>
          <p:cNvPr id="324" name="Google Shape;324;p23"/>
          <p:cNvCxnSpPr/>
          <p:nvPr/>
        </p:nvCxnSpPr>
        <p:spPr>
          <a:xfrm>
            <a:off x="8310575" y="1000125"/>
            <a:ext cx="0" cy="3676800"/>
          </a:xfrm>
          <a:prstGeom prst="straightConnector1">
            <a:avLst/>
          </a:prstGeom>
          <a:noFill/>
          <a:ln cap="flat" cmpd="sng" w="9525">
            <a:solidFill>
              <a:srgbClr val="B7B7B7"/>
            </a:solidFill>
            <a:prstDash val="dash"/>
            <a:round/>
            <a:headEnd len="med" w="med" type="none"/>
            <a:tailEnd len="med" w="med" type="none"/>
          </a:ln>
        </p:spPr>
      </p:cxnSp>
      <p:sp>
        <p:nvSpPr>
          <p:cNvPr id="325" name="Google Shape;325;p23"/>
          <p:cNvSpPr txBox="1"/>
          <p:nvPr/>
        </p:nvSpPr>
        <p:spPr>
          <a:xfrm>
            <a:off x="528650" y="4722425"/>
            <a:ext cx="4620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txg</a:t>
            </a:r>
            <a:endParaRPr sz="1900"/>
          </a:p>
        </p:txBody>
      </p:sp>
      <p:sp>
        <p:nvSpPr>
          <p:cNvPr id="326" name="Google Shape;326;p23"/>
          <p:cNvSpPr txBox="1"/>
          <p:nvPr/>
        </p:nvSpPr>
        <p:spPr>
          <a:xfrm>
            <a:off x="7777150" y="1173425"/>
            <a:ext cx="12714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generation</a:t>
            </a:r>
            <a:endParaRPr sz="1900"/>
          </a:p>
        </p:txBody>
      </p:sp>
      <p:grpSp>
        <p:nvGrpSpPr>
          <p:cNvPr id="327" name="Google Shape;327;p23"/>
          <p:cNvGrpSpPr/>
          <p:nvPr/>
        </p:nvGrpSpPr>
        <p:grpSpPr>
          <a:xfrm>
            <a:off x="7048475" y="3309700"/>
            <a:ext cx="1076400" cy="600000"/>
            <a:chOff x="7048475" y="3309700"/>
            <a:chExt cx="1076400" cy="600000"/>
          </a:xfrm>
        </p:grpSpPr>
        <p:sp>
          <p:nvSpPr>
            <p:cNvPr id="328" name="Google Shape;328;p23"/>
            <p:cNvSpPr/>
            <p:nvPr/>
          </p:nvSpPr>
          <p:spPr>
            <a:xfrm>
              <a:off x="7048475" y="3309700"/>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txBox="1"/>
            <p:nvPr/>
          </p:nvSpPr>
          <p:spPr>
            <a:xfrm>
              <a:off x="7115150" y="3526300"/>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a:t>
              </a:r>
              <a:endParaRPr sz="1900"/>
            </a:p>
          </p:txBody>
        </p:sp>
        <p:grpSp>
          <p:nvGrpSpPr>
            <p:cNvPr id="330" name="Google Shape;330;p23"/>
            <p:cNvGrpSpPr/>
            <p:nvPr/>
          </p:nvGrpSpPr>
          <p:grpSpPr>
            <a:xfrm>
              <a:off x="7419950" y="3373900"/>
              <a:ext cx="638100" cy="471600"/>
              <a:chOff x="7419950" y="3373900"/>
              <a:chExt cx="638100" cy="471600"/>
            </a:xfrm>
          </p:grpSpPr>
          <p:sp>
            <p:nvSpPr>
              <p:cNvPr id="331" name="Google Shape;331;p23"/>
              <p:cNvSpPr txBox="1"/>
              <p:nvPr/>
            </p:nvSpPr>
            <p:spPr>
              <a:xfrm>
                <a:off x="7800950" y="3373900"/>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332" name="Google Shape;332;p23"/>
              <p:cNvSpPr txBox="1"/>
              <p:nvPr/>
            </p:nvSpPr>
            <p:spPr>
              <a:xfrm>
                <a:off x="7800950" y="3526300"/>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333" name="Google Shape;333;p23"/>
              <p:cNvSpPr txBox="1"/>
              <p:nvPr/>
            </p:nvSpPr>
            <p:spPr>
              <a:xfrm>
                <a:off x="7800950" y="3678700"/>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334" name="Google Shape;334;p23"/>
              <p:cNvSpPr txBox="1"/>
              <p:nvPr/>
            </p:nvSpPr>
            <p:spPr>
              <a:xfrm>
                <a:off x="7419950" y="367870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335" name="Google Shape;335;p23"/>
              <p:cNvSpPr txBox="1"/>
              <p:nvPr/>
            </p:nvSpPr>
            <p:spPr>
              <a:xfrm>
                <a:off x="7419950" y="352630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336" name="Google Shape;336;p23"/>
              <p:cNvSpPr txBox="1"/>
              <p:nvPr/>
            </p:nvSpPr>
            <p:spPr>
              <a:xfrm>
                <a:off x="7419950" y="337390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grpSp>
      <p:grpSp>
        <p:nvGrpSpPr>
          <p:cNvPr id="337" name="Google Shape;337;p23"/>
          <p:cNvGrpSpPr/>
          <p:nvPr/>
        </p:nvGrpSpPr>
        <p:grpSpPr>
          <a:xfrm>
            <a:off x="2924150" y="4586250"/>
            <a:ext cx="638100" cy="471600"/>
            <a:chOff x="1752600" y="1311975"/>
            <a:chExt cx="638100" cy="471600"/>
          </a:xfrm>
        </p:grpSpPr>
        <p:sp>
          <p:nvSpPr>
            <p:cNvPr id="338" name="Google Shape;338;p23"/>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200"/>
                <a:t>5</a:t>
              </a:r>
              <a:endParaRPr b="1" sz="1100"/>
            </a:p>
          </p:txBody>
        </p:sp>
        <p:sp>
          <p:nvSpPr>
            <p:cNvPr id="339" name="Google Shape;339;p23"/>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1</a:t>
              </a:r>
              <a:endParaRPr b="1" sz="1100"/>
            </a:p>
          </p:txBody>
        </p:sp>
        <p:sp>
          <p:nvSpPr>
            <p:cNvPr id="340" name="Google Shape;340;p23"/>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341" name="Google Shape;341;p23"/>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342" name="Google Shape;342;p23"/>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343" name="Google Shape;343;p23"/>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grpSp>
      <p:grpSp>
        <p:nvGrpSpPr>
          <p:cNvPr id="344" name="Google Shape;344;p23"/>
          <p:cNvGrpSpPr/>
          <p:nvPr/>
        </p:nvGrpSpPr>
        <p:grpSpPr>
          <a:xfrm>
            <a:off x="4371950" y="4586250"/>
            <a:ext cx="638100" cy="471600"/>
            <a:chOff x="1752600" y="1311975"/>
            <a:chExt cx="638100" cy="471600"/>
          </a:xfrm>
        </p:grpSpPr>
        <p:sp>
          <p:nvSpPr>
            <p:cNvPr id="345" name="Google Shape;345;p23"/>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200"/>
                <a:t>6</a:t>
              </a:r>
              <a:endParaRPr b="1" sz="1100"/>
            </a:p>
          </p:txBody>
        </p:sp>
        <p:sp>
          <p:nvSpPr>
            <p:cNvPr id="346" name="Google Shape;346;p23"/>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1</a:t>
              </a:r>
              <a:endParaRPr b="1" sz="1100"/>
            </a:p>
          </p:txBody>
        </p:sp>
        <p:sp>
          <p:nvSpPr>
            <p:cNvPr id="347" name="Google Shape;347;p23"/>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348" name="Google Shape;348;p23"/>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2</a:t>
              </a:r>
              <a:endParaRPr b="1" sz="1100"/>
            </a:p>
          </p:txBody>
        </p:sp>
        <p:sp>
          <p:nvSpPr>
            <p:cNvPr id="349" name="Google Shape;349;p23"/>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350" name="Google Shape;350;p23"/>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grpSp>
      <p:grpSp>
        <p:nvGrpSpPr>
          <p:cNvPr id="351" name="Google Shape;351;p23"/>
          <p:cNvGrpSpPr/>
          <p:nvPr/>
        </p:nvGrpSpPr>
        <p:grpSpPr>
          <a:xfrm>
            <a:off x="7267550" y="4662450"/>
            <a:ext cx="638100" cy="471600"/>
            <a:chOff x="1752600" y="1311975"/>
            <a:chExt cx="638100" cy="471600"/>
          </a:xfrm>
        </p:grpSpPr>
        <p:sp>
          <p:nvSpPr>
            <p:cNvPr id="352" name="Google Shape;352;p23"/>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200"/>
                <a:t>8</a:t>
              </a:r>
              <a:endParaRPr b="1" sz="1100"/>
            </a:p>
          </p:txBody>
        </p:sp>
        <p:sp>
          <p:nvSpPr>
            <p:cNvPr id="353" name="Google Shape;353;p23"/>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1</a:t>
              </a:r>
              <a:endParaRPr b="1" sz="1100"/>
            </a:p>
          </p:txBody>
        </p:sp>
        <p:sp>
          <p:nvSpPr>
            <p:cNvPr id="354" name="Google Shape;354;p23"/>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1</a:t>
              </a:r>
              <a:endParaRPr b="1" sz="1100"/>
            </a:p>
          </p:txBody>
        </p:sp>
        <p:sp>
          <p:nvSpPr>
            <p:cNvPr id="355" name="Google Shape;355;p23"/>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356" name="Google Shape;356;p23"/>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357" name="Google Shape;357;p23"/>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200"/>
                <a:t>7</a:t>
              </a:r>
              <a:endParaRPr b="1" sz="1100"/>
            </a:p>
          </p:txBody>
        </p:sp>
      </p:grpSp>
      <p:grpSp>
        <p:nvGrpSpPr>
          <p:cNvPr id="358" name="Google Shape;358;p23"/>
          <p:cNvGrpSpPr/>
          <p:nvPr/>
        </p:nvGrpSpPr>
        <p:grpSpPr>
          <a:xfrm>
            <a:off x="1552550" y="4433850"/>
            <a:ext cx="638100" cy="624000"/>
            <a:chOff x="1552550" y="4433850"/>
            <a:chExt cx="638100" cy="624000"/>
          </a:xfrm>
        </p:grpSpPr>
        <p:grpSp>
          <p:nvGrpSpPr>
            <p:cNvPr id="359" name="Google Shape;359;p23"/>
            <p:cNvGrpSpPr/>
            <p:nvPr/>
          </p:nvGrpSpPr>
          <p:grpSpPr>
            <a:xfrm>
              <a:off x="1552550" y="4586250"/>
              <a:ext cx="638100" cy="471600"/>
              <a:chOff x="1752600" y="1311975"/>
              <a:chExt cx="638100" cy="471600"/>
            </a:xfrm>
          </p:grpSpPr>
          <p:sp>
            <p:nvSpPr>
              <p:cNvPr id="360" name="Google Shape;360;p23"/>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200"/>
                  <a:t>4</a:t>
                </a:r>
                <a:endParaRPr b="1" sz="1100"/>
              </a:p>
            </p:txBody>
          </p:sp>
          <p:sp>
            <p:nvSpPr>
              <p:cNvPr id="361" name="Google Shape;361;p23"/>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1</a:t>
                </a:r>
                <a:endParaRPr b="1" sz="1100"/>
              </a:p>
            </p:txBody>
          </p:sp>
          <p:sp>
            <p:nvSpPr>
              <p:cNvPr id="362" name="Google Shape;362;p23"/>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363" name="Google Shape;363;p23"/>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364" name="Google Shape;364;p23"/>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365" name="Google Shape;365;p23"/>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grpSp>
          <p:nvGrpSpPr>
            <p:cNvPr id="366" name="Google Shape;366;p23"/>
            <p:cNvGrpSpPr/>
            <p:nvPr/>
          </p:nvGrpSpPr>
          <p:grpSpPr>
            <a:xfrm>
              <a:off x="1552550" y="4433850"/>
              <a:ext cx="638100" cy="166800"/>
              <a:chOff x="1752600" y="1311975"/>
              <a:chExt cx="638100" cy="166800"/>
            </a:xfrm>
          </p:grpSpPr>
          <p:sp>
            <p:nvSpPr>
              <p:cNvPr id="367" name="Google Shape;367;p23"/>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200"/>
                  <a:t>txg</a:t>
                </a:r>
                <a:endParaRPr b="1" sz="1100"/>
              </a:p>
            </p:txBody>
          </p:sp>
          <p:sp>
            <p:nvSpPr>
              <p:cNvPr id="368" name="Google Shape;368;p23"/>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ctr</a:t>
                </a:r>
                <a:endParaRPr b="1" sz="1100"/>
              </a:p>
            </p:txBody>
          </p:sp>
        </p:grpSp>
      </p:grpSp>
      <p:sp>
        <p:nvSpPr>
          <p:cNvPr id="369" name="Google Shape;369;p23"/>
          <p:cNvSpPr/>
          <p:nvPr/>
        </p:nvSpPr>
        <p:spPr>
          <a:xfrm>
            <a:off x="1070388" y="1069825"/>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3"/>
          <p:cNvGrpSpPr/>
          <p:nvPr/>
        </p:nvGrpSpPr>
        <p:grpSpPr>
          <a:xfrm>
            <a:off x="5819750" y="4586250"/>
            <a:ext cx="638100" cy="471600"/>
            <a:chOff x="5819750" y="4586250"/>
            <a:chExt cx="638100" cy="471600"/>
          </a:xfrm>
        </p:grpSpPr>
        <p:grpSp>
          <p:nvGrpSpPr>
            <p:cNvPr id="371" name="Google Shape;371;p23"/>
            <p:cNvGrpSpPr/>
            <p:nvPr/>
          </p:nvGrpSpPr>
          <p:grpSpPr>
            <a:xfrm>
              <a:off x="5819750" y="4586250"/>
              <a:ext cx="638100" cy="471600"/>
              <a:chOff x="1752600" y="1311975"/>
              <a:chExt cx="638100" cy="471600"/>
            </a:xfrm>
          </p:grpSpPr>
          <p:sp>
            <p:nvSpPr>
              <p:cNvPr id="372" name="Google Shape;372;p23"/>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2</a:t>
                </a:r>
                <a:endParaRPr b="1" sz="1100"/>
              </a:p>
            </p:txBody>
          </p:sp>
          <p:sp>
            <p:nvSpPr>
              <p:cNvPr id="373" name="Google Shape;373;p23"/>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2</a:t>
                </a:r>
                <a:endParaRPr b="1" sz="1100"/>
              </a:p>
            </p:txBody>
          </p:sp>
          <p:sp>
            <p:nvSpPr>
              <p:cNvPr id="374" name="Google Shape;374;p23"/>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375" name="Google Shape;375;p23"/>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376" name="Google Shape;376;p23"/>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grpSp>
        <p:sp>
          <p:nvSpPr>
            <p:cNvPr id="377" name="Google Shape;377;p23"/>
            <p:cNvSpPr txBox="1"/>
            <p:nvPr/>
          </p:nvSpPr>
          <p:spPr>
            <a:xfrm>
              <a:off x="5819750" y="4586250"/>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grpSp>
        <p:nvGrpSpPr>
          <p:cNvPr id="382" name="Google Shape;382;p24"/>
          <p:cNvGrpSpPr/>
          <p:nvPr/>
        </p:nvGrpSpPr>
        <p:grpSpPr>
          <a:xfrm>
            <a:off x="5600675" y="1887150"/>
            <a:ext cx="1076400" cy="600000"/>
            <a:chOff x="1381125" y="1247775"/>
            <a:chExt cx="1076400" cy="600000"/>
          </a:xfrm>
        </p:grpSpPr>
        <p:sp>
          <p:nvSpPr>
            <p:cNvPr id="383" name="Google Shape;383;p24"/>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4"/>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385" name="Google Shape;385;p24"/>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386" name="Google Shape;386;p24"/>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387" name="Google Shape;387;p24"/>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388" name="Google Shape;388;p24"/>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389" name="Google Shape;389;p24"/>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390" name="Google Shape;390;p24"/>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E</a:t>
              </a:r>
              <a:endParaRPr sz="1900"/>
            </a:p>
          </p:txBody>
        </p:sp>
      </p:grpSp>
      <p:sp>
        <p:nvSpPr>
          <p:cNvPr id="391" name="Google Shape;39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92" name="Google Shape;392;p24"/>
          <p:cNvSpPr txBox="1"/>
          <p:nvPr>
            <p:ph idx="4294967295" type="ctrTitle"/>
          </p:nvPr>
        </p:nvSpPr>
        <p:spPr>
          <a:xfrm>
            <a:off x="446400" y="204825"/>
            <a:ext cx="8187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Replay After System Crash</a:t>
            </a:r>
            <a:endParaRPr>
              <a:latin typeface="Roboto"/>
              <a:ea typeface="Roboto"/>
              <a:cs typeface="Roboto"/>
              <a:sym typeface="Roboto"/>
            </a:endParaRPr>
          </a:p>
        </p:txBody>
      </p:sp>
      <p:cxnSp>
        <p:nvCxnSpPr>
          <p:cNvPr id="393" name="Google Shape;393;p24"/>
          <p:cNvCxnSpPr/>
          <p:nvPr/>
        </p:nvCxnSpPr>
        <p:spPr>
          <a:xfrm>
            <a:off x="1066800" y="1385900"/>
            <a:ext cx="0" cy="3329100"/>
          </a:xfrm>
          <a:prstGeom prst="straightConnector1">
            <a:avLst/>
          </a:prstGeom>
          <a:noFill/>
          <a:ln cap="flat" cmpd="sng" w="9525">
            <a:solidFill>
              <a:schemeClr val="dk2"/>
            </a:solidFill>
            <a:prstDash val="solid"/>
            <a:round/>
            <a:headEnd len="med" w="med" type="none"/>
            <a:tailEnd len="med" w="med" type="triangle"/>
          </a:ln>
        </p:spPr>
      </p:cxnSp>
      <p:cxnSp>
        <p:nvCxnSpPr>
          <p:cNvPr id="394" name="Google Shape;394;p24"/>
          <p:cNvCxnSpPr/>
          <p:nvPr/>
        </p:nvCxnSpPr>
        <p:spPr>
          <a:xfrm>
            <a:off x="1502575" y="1076325"/>
            <a:ext cx="6965100" cy="0"/>
          </a:xfrm>
          <a:prstGeom prst="straightConnector1">
            <a:avLst/>
          </a:prstGeom>
          <a:noFill/>
          <a:ln cap="flat" cmpd="sng" w="9525">
            <a:solidFill>
              <a:schemeClr val="dk2"/>
            </a:solidFill>
            <a:prstDash val="solid"/>
            <a:round/>
            <a:headEnd len="med" w="med" type="none"/>
            <a:tailEnd len="med" w="med" type="triangle"/>
          </a:ln>
        </p:spPr>
      </p:cxnSp>
      <p:grpSp>
        <p:nvGrpSpPr>
          <p:cNvPr id="395" name="Google Shape;395;p24"/>
          <p:cNvGrpSpPr/>
          <p:nvPr/>
        </p:nvGrpSpPr>
        <p:grpSpPr>
          <a:xfrm>
            <a:off x="1276375" y="1153025"/>
            <a:ext cx="1076400" cy="600000"/>
            <a:chOff x="1381125" y="1247775"/>
            <a:chExt cx="1076400" cy="600000"/>
          </a:xfrm>
        </p:grpSpPr>
        <p:sp>
          <p:nvSpPr>
            <p:cNvPr id="396" name="Google Shape;396;p24"/>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4"/>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398" name="Google Shape;398;p24"/>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399" name="Google Shape;399;p24"/>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400" name="Google Shape;400;p24"/>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401" name="Google Shape;401;p24"/>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402" name="Google Shape;402;p24"/>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403" name="Google Shape;403;p24"/>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A</a:t>
              </a:r>
              <a:endParaRPr sz="1900"/>
            </a:p>
          </p:txBody>
        </p:sp>
      </p:grpSp>
      <p:cxnSp>
        <p:nvCxnSpPr>
          <p:cNvPr id="404" name="Google Shape;404;p24"/>
          <p:cNvCxnSpPr/>
          <p:nvPr/>
        </p:nvCxnSpPr>
        <p:spPr>
          <a:xfrm>
            <a:off x="976350" y="1790725"/>
            <a:ext cx="7443900" cy="0"/>
          </a:xfrm>
          <a:prstGeom prst="straightConnector1">
            <a:avLst/>
          </a:prstGeom>
          <a:noFill/>
          <a:ln cap="flat" cmpd="sng" w="9525">
            <a:solidFill>
              <a:srgbClr val="B7B7B7"/>
            </a:solidFill>
            <a:prstDash val="dash"/>
            <a:round/>
            <a:headEnd len="med" w="med" type="none"/>
            <a:tailEnd len="med" w="med" type="none"/>
          </a:ln>
        </p:spPr>
      </p:cxnSp>
      <p:cxnSp>
        <p:nvCxnSpPr>
          <p:cNvPr id="405" name="Google Shape;405;p24"/>
          <p:cNvCxnSpPr/>
          <p:nvPr/>
        </p:nvCxnSpPr>
        <p:spPr>
          <a:xfrm>
            <a:off x="942975" y="2519375"/>
            <a:ext cx="7453200" cy="0"/>
          </a:xfrm>
          <a:prstGeom prst="straightConnector1">
            <a:avLst/>
          </a:prstGeom>
          <a:noFill/>
          <a:ln cap="flat" cmpd="sng" w="9525">
            <a:solidFill>
              <a:srgbClr val="B7B7B7"/>
            </a:solidFill>
            <a:prstDash val="dash"/>
            <a:round/>
            <a:headEnd len="med" w="med" type="none"/>
            <a:tailEnd len="med" w="med" type="none"/>
          </a:ln>
        </p:spPr>
      </p:cxnSp>
      <p:cxnSp>
        <p:nvCxnSpPr>
          <p:cNvPr id="406" name="Google Shape;406;p24"/>
          <p:cNvCxnSpPr/>
          <p:nvPr/>
        </p:nvCxnSpPr>
        <p:spPr>
          <a:xfrm>
            <a:off x="942975" y="3247800"/>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407" name="Google Shape;407;p24"/>
          <p:cNvCxnSpPr/>
          <p:nvPr/>
        </p:nvCxnSpPr>
        <p:spPr>
          <a:xfrm>
            <a:off x="942975" y="3971625"/>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408" name="Google Shape;408;p24"/>
          <p:cNvCxnSpPr/>
          <p:nvPr/>
        </p:nvCxnSpPr>
        <p:spPr>
          <a:xfrm>
            <a:off x="25193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409" name="Google Shape;409;p24"/>
          <p:cNvCxnSpPr/>
          <p:nvPr/>
        </p:nvCxnSpPr>
        <p:spPr>
          <a:xfrm>
            <a:off x="39671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410" name="Google Shape;410;p24"/>
          <p:cNvCxnSpPr/>
          <p:nvPr/>
        </p:nvCxnSpPr>
        <p:spPr>
          <a:xfrm>
            <a:off x="5414975" y="1000125"/>
            <a:ext cx="0" cy="3638700"/>
          </a:xfrm>
          <a:prstGeom prst="straightConnector1">
            <a:avLst/>
          </a:prstGeom>
          <a:noFill/>
          <a:ln cap="flat" cmpd="sng" w="9525">
            <a:solidFill>
              <a:srgbClr val="B7B7B7"/>
            </a:solidFill>
            <a:prstDash val="dash"/>
            <a:round/>
            <a:headEnd len="med" w="med" type="none"/>
            <a:tailEnd len="med" w="med" type="none"/>
          </a:ln>
        </p:spPr>
      </p:cxnSp>
      <p:cxnSp>
        <p:nvCxnSpPr>
          <p:cNvPr id="411" name="Google Shape;411;p24"/>
          <p:cNvCxnSpPr/>
          <p:nvPr/>
        </p:nvCxnSpPr>
        <p:spPr>
          <a:xfrm>
            <a:off x="6862775" y="1000125"/>
            <a:ext cx="0" cy="3676800"/>
          </a:xfrm>
          <a:prstGeom prst="straightConnector1">
            <a:avLst/>
          </a:prstGeom>
          <a:noFill/>
          <a:ln cap="flat" cmpd="sng" w="9525">
            <a:solidFill>
              <a:srgbClr val="B7B7B7"/>
            </a:solidFill>
            <a:prstDash val="dash"/>
            <a:round/>
            <a:headEnd len="med" w="med" type="none"/>
            <a:tailEnd len="med" w="med" type="none"/>
          </a:ln>
        </p:spPr>
      </p:cxnSp>
      <p:grpSp>
        <p:nvGrpSpPr>
          <p:cNvPr id="412" name="Google Shape;412;p24"/>
          <p:cNvGrpSpPr/>
          <p:nvPr/>
        </p:nvGrpSpPr>
        <p:grpSpPr>
          <a:xfrm>
            <a:off x="2705075" y="1855050"/>
            <a:ext cx="1076400" cy="600000"/>
            <a:chOff x="1381125" y="1247775"/>
            <a:chExt cx="1076400" cy="600000"/>
          </a:xfrm>
        </p:grpSpPr>
        <p:sp>
          <p:nvSpPr>
            <p:cNvPr id="413" name="Google Shape;413;p24"/>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415" name="Google Shape;415;p24"/>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416" name="Google Shape;416;p24"/>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417" name="Google Shape;417;p24"/>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418" name="Google Shape;418;p24"/>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419" name="Google Shape;419;p24"/>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420" name="Google Shape;420;p24"/>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B</a:t>
              </a:r>
              <a:endParaRPr sz="1900"/>
            </a:p>
          </p:txBody>
        </p:sp>
      </p:grpSp>
      <p:grpSp>
        <p:nvGrpSpPr>
          <p:cNvPr id="421" name="Google Shape;421;p24"/>
          <p:cNvGrpSpPr/>
          <p:nvPr/>
        </p:nvGrpSpPr>
        <p:grpSpPr>
          <a:xfrm>
            <a:off x="4152875" y="1133525"/>
            <a:ext cx="1076400" cy="600000"/>
            <a:chOff x="1381125" y="1247775"/>
            <a:chExt cx="1076400" cy="600000"/>
          </a:xfrm>
        </p:grpSpPr>
        <p:sp>
          <p:nvSpPr>
            <p:cNvPr id="422" name="Google Shape;422;p24"/>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424" name="Google Shape;424;p24"/>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425" name="Google Shape;425;p24"/>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426" name="Google Shape;426;p24"/>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427" name="Google Shape;427;p24"/>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428" name="Google Shape;428;p24"/>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429" name="Google Shape;429;p24"/>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C</a:t>
              </a:r>
              <a:endParaRPr sz="1900"/>
            </a:p>
          </p:txBody>
        </p:sp>
      </p:grpSp>
      <p:grpSp>
        <p:nvGrpSpPr>
          <p:cNvPr id="430" name="Google Shape;430;p24"/>
          <p:cNvGrpSpPr/>
          <p:nvPr/>
        </p:nvGrpSpPr>
        <p:grpSpPr>
          <a:xfrm>
            <a:off x="5600675" y="2583588"/>
            <a:ext cx="1076400" cy="600000"/>
            <a:chOff x="1381125" y="1247775"/>
            <a:chExt cx="1076400" cy="600000"/>
          </a:xfrm>
        </p:grpSpPr>
        <p:sp>
          <p:nvSpPr>
            <p:cNvPr id="431" name="Google Shape;431;p24"/>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433" name="Google Shape;433;p24"/>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434" name="Google Shape;434;p24"/>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435" name="Google Shape;435;p24"/>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436" name="Google Shape;436;p24"/>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437" name="Google Shape;437;p24"/>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438" name="Google Shape;438;p24"/>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F</a:t>
              </a:r>
              <a:endParaRPr sz="1900"/>
            </a:p>
          </p:txBody>
        </p:sp>
      </p:grpSp>
      <p:grpSp>
        <p:nvGrpSpPr>
          <p:cNvPr id="439" name="Google Shape;439;p24"/>
          <p:cNvGrpSpPr/>
          <p:nvPr/>
        </p:nvGrpSpPr>
        <p:grpSpPr>
          <a:xfrm>
            <a:off x="4152875" y="2583575"/>
            <a:ext cx="1076400" cy="600000"/>
            <a:chOff x="1381125" y="1247775"/>
            <a:chExt cx="1076400" cy="600000"/>
          </a:xfrm>
        </p:grpSpPr>
        <p:sp>
          <p:nvSpPr>
            <p:cNvPr id="440" name="Google Shape;440;p24"/>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442" name="Google Shape;442;p24"/>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443" name="Google Shape;443;p24"/>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444" name="Google Shape;444;p24"/>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445" name="Google Shape;445;p24"/>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446" name="Google Shape;446;p24"/>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447" name="Google Shape;447;p24"/>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D</a:t>
              </a:r>
              <a:endParaRPr sz="1900"/>
            </a:p>
          </p:txBody>
        </p:sp>
      </p:grpSp>
      <p:sp>
        <p:nvSpPr>
          <p:cNvPr id="448" name="Google Shape;448;p24"/>
          <p:cNvSpPr txBox="1"/>
          <p:nvPr/>
        </p:nvSpPr>
        <p:spPr>
          <a:xfrm>
            <a:off x="733450" y="13696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4</a:t>
            </a:r>
            <a:endParaRPr sz="1900"/>
          </a:p>
        </p:txBody>
      </p:sp>
      <p:sp>
        <p:nvSpPr>
          <p:cNvPr id="449" name="Google Shape;449;p24"/>
          <p:cNvSpPr txBox="1"/>
          <p:nvPr/>
        </p:nvSpPr>
        <p:spPr>
          <a:xfrm>
            <a:off x="733450" y="2817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6</a:t>
            </a:r>
            <a:endParaRPr sz="1900"/>
          </a:p>
        </p:txBody>
      </p:sp>
      <p:sp>
        <p:nvSpPr>
          <p:cNvPr id="450" name="Google Shape;450;p24"/>
          <p:cNvSpPr txBox="1"/>
          <p:nvPr/>
        </p:nvSpPr>
        <p:spPr>
          <a:xfrm>
            <a:off x="733450" y="35032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7</a:t>
            </a:r>
            <a:endParaRPr sz="1900"/>
          </a:p>
        </p:txBody>
      </p:sp>
      <p:sp>
        <p:nvSpPr>
          <p:cNvPr id="451" name="Google Shape;451;p24"/>
          <p:cNvSpPr txBox="1"/>
          <p:nvPr/>
        </p:nvSpPr>
        <p:spPr>
          <a:xfrm>
            <a:off x="733450" y="41890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8</a:t>
            </a:r>
            <a:endParaRPr sz="1900"/>
          </a:p>
        </p:txBody>
      </p:sp>
      <p:sp>
        <p:nvSpPr>
          <p:cNvPr id="452" name="Google Shape;452;p24"/>
          <p:cNvSpPr txBox="1"/>
          <p:nvPr/>
        </p:nvSpPr>
        <p:spPr>
          <a:xfrm>
            <a:off x="733450" y="2055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5</a:t>
            </a:r>
            <a:endParaRPr sz="1900"/>
          </a:p>
        </p:txBody>
      </p:sp>
      <p:sp>
        <p:nvSpPr>
          <p:cNvPr id="453" name="Google Shape;453;p24"/>
          <p:cNvSpPr txBox="1"/>
          <p:nvPr/>
        </p:nvSpPr>
        <p:spPr>
          <a:xfrm>
            <a:off x="14945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11</a:t>
            </a:r>
            <a:endParaRPr sz="1900"/>
          </a:p>
        </p:txBody>
      </p:sp>
      <p:sp>
        <p:nvSpPr>
          <p:cNvPr id="454" name="Google Shape;454;p24"/>
          <p:cNvSpPr txBox="1"/>
          <p:nvPr/>
        </p:nvSpPr>
        <p:spPr>
          <a:xfrm>
            <a:off x="2942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12</a:t>
            </a:r>
            <a:endParaRPr sz="1900"/>
          </a:p>
        </p:txBody>
      </p:sp>
      <p:sp>
        <p:nvSpPr>
          <p:cNvPr id="455" name="Google Shape;455;p24"/>
          <p:cNvSpPr txBox="1"/>
          <p:nvPr/>
        </p:nvSpPr>
        <p:spPr>
          <a:xfrm>
            <a:off x="43901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13</a:t>
            </a:r>
            <a:endParaRPr sz="1900"/>
          </a:p>
        </p:txBody>
      </p:sp>
      <p:sp>
        <p:nvSpPr>
          <p:cNvPr id="456" name="Google Shape;456;p24"/>
          <p:cNvSpPr txBox="1"/>
          <p:nvPr/>
        </p:nvSpPr>
        <p:spPr>
          <a:xfrm>
            <a:off x="58379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14</a:t>
            </a:r>
            <a:endParaRPr sz="1900"/>
          </a:p>
        </p:txBody>
      </p:sp>
      <p:sp>
        <p:nvSpPr>
          <p:cNvPr id="457" name="Google Shape;457;p24"/>
          <p:cNvSpPr txBox="1"/>
          <p:nvPr/>
        </p:nvSpPr>
        <p:spPr>
          <a:xfrm>
            <a:off x="7133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15</a:t>
            </a:r>
            <a:endParaRPr sz="1900"/>
          </a:p>
        </p:txBody>
      </p:sp>
      <p:cxnSp>
        <p:nvCxnSpPr>
          <p:cNvPr id="458" name="Google Shape;458;p24"/>
          <p:cNvCxnSpPr/>
          <p:nvPr/>
        </p:nvCxnSpPr>
        <p:spPr>
          <a:xfrm rot="10800000">
            <a:off x="1073800" y="1076300"/>
            <a:ext cx="438300" cy="0"/>
          </a:xfrm>
          <a:prstGeom prst="straightConnector1">
            <a:avLst/>
          </a:prstGeom>
          <a:noFill/>
          <a:ln cap="flat" cmpd="sng" w="9525">
            <a:solidFill>
              <a:schemeClr val="dk2"/>
            </a:solidFill>
            <a:prstDash val="dash"/>
            <a:round/>
            <a:headEnd len="med" w="med" type="none"/>
            <a:tailEnd len="med" w="med" type="none"/>
          </a:ln>
        </p:spPr>
      </p:cxnSp>
      <p:cxnSp>
        <p:nvCxnSpPr>
          <p:cNvPr id="459" name="Google Shape;459;p24"/>
          <p:cNvCxnSpPr/>
          <p:nvPr/>
        </p:nvCxnSpPr>
        <p:spPr>
          <a:xfrm rot="10800000">
            <a:off x="1066800" y="1076275"/>
            <a:ext cx="0" cy="312000"/>
          </a:xfrm>
          <a:prstGeom prst="straightConnector1">
            <a:avLst/>
          </a:prstGeom>
          <a:noFill/>
          <a:ln cap="flat" cmpd="sng" w="9525">
            <a:solidFill>
              <a:schemeClr val="dk2"/>
            </a:solidFill>
            <a:prstDash val="dash"/>
            <a:round/>
            <a:headEnd len="med" w="med" type="none"/>
            <a:tailEnd len="med" w="med" type="none"/>
          </a:ln>
        </p:spPr>
      </p:cxnSp>
      <p:grpSp>
        <p:nvGrpSpPr>
          <p:cNvPr id="460" name="Google Shape;460;p24"/>
          <p:cNvGrpSpPr/>
          <p:nvPr/>
        </p:nvGrpSpPr>
        <p:grpSpPr>
          <a:xfrm>
            <a:off x="7058000" y="4031388"/>
            <a:ext cx="1076400" cy="600000"/>
            <a:chOff x="1381125" y="1247775"/>
            <a:chExt cx="1076400" cy="600000"/>
          </a:xfrm>
        </p:grpSpPr>
        <p:sp>
          <p:nvSpPr>
            <p:cNvPr id="461" name="Google Shape;461;p24"/>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463" name="Google Shape;463;p24"/>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464" name="Google Shape;464;p24"/>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465" name="Google Shape;465;p24"/>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466" name="Google Shape;466;p24"/>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467" name="Google Shape;467;p24"/>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H</a:t>
              </a:r>
              <a:endParaRPr sz="1900"/>
            </a:p>
          </p:txBody>
        </p:sp>
        <p:sp>
          <p:nvSpPr>
            <p:cNvPr id="468" name="Google Shape;468;p24"/>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cxnSp>
        <p:nvCxnSpPr>
          <p:cNvPr id="469" name="Google Shape;469;p24"/>
          <p:cNvCxnSpPr/>
          <p:nvPr/>
        </p:nvCxnSpPr>
        <p:spPr>
          <a:xfrm>
            <a:off x="8310575" y="1000125"/>
            <a:ext cx="0" cy="3676800"/>
          </a:xfrm>
          <a:prstGeom prst="straightConnector1">
            <a:avLst/>
          </a:prstGeom>
          <a:noFill/>
          <a:ln cap="flat" cmpd="sng" w="9525">
            <a:solidFill>
              <a:srgbClr val="B7B7B7"/>
            </a:solidFill>
            <a:prstDash val="dash"/>
            <a:round/>
            <a:headEnd len="med" w="med" type="none"/>
            <a:tailEnd len="med" w="med" type="none"/>
          </a:ln>
        </p:spPr>
      </p:cxnSp>
      <p:sp>
        <p:nvSpPr>
          <p:cNvPr id="470" name="Google Shape;470;p24"/>
          <p:cNvSpPr txBox="1"/>
          <p:nvPr/>
        </p:nvSpPr>
        <p:spPr>
          <a:xfrm>
            <a:off x="528650" y="4722425"/>
            <a:ext cx="4620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txg</a:t>
            </a:r>
            <a:endParaRPr sz="1900"/>
          </a:p>
        </p:txBody>
      </p:sp>
      <p:sp>
        <p:nvSpPr>
          <p:cNvPr id="471" name="Google Shape;471;p24"/>
          <p:cNvSpPr txBox="1"/>
          <p:nvPr/>
        </p:nvSpPr>
        <p:spPr>
          <a:xfrm>
            <a:off x="7777150" y="1173425"/>
            <a:ext cx="12714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generation</a:t>
            </a:r>
            <a:endParaRPr sz="1900"/>
          </a:p>
        </p:txBody>
      </p:sp>
      <p:sp>
        <p:nvSpPr>
          <p:cNvPr id="472" name="Google Shape;472;p24"/>
          <p:cNvSpPr/>
          <p:nvPr/>
        </p:nvSpPr>
        <p:spPr>
          <a:xfrm>
            <a:off x="1070375" y="1069838"/>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24"/>
          <p:cNvGrpSpPr/>
          <p:nvPr/>
        </p:nvGrpSpPr>
        <p:grpSpPr>
          <a:xfrm>
            <a:off x="7048475" y="3309700"/>
            <a:ext cx="1076400" cy="600000"/>
            <a:chOff x="1381125" y="1247775"/>
            <a:chExt cx="1076400" cy="600000"/>
          </a:xfrm>
        </p:grpSpPr>
        <p:sp>
          <p:nvSpPr>
            <p:cNvPr id="474" name="Google Shape;474;p24"/>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476" name="Google Shape;476;p24"/>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477" name="Google Shape;477;p24"/>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478" name="Google Shape;478;p24"/>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479" name="Google Shape;479;p24"/>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480" name="Google Shape;480;p24"/>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a:t>
              </a:r>
              <a:endParaRPr sz="1900"/>
            </a:p>
          </p:txBody>
        </p:sp>
        <p:sp>
          <p:nvSpPr>
            <p:cNvPr id="481" name="Google Shape;481;p24"/>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sp>
        <p:nvSpPr>
          <p:cNvPr id="482" name="Google Shape;482;p24"/>
          <p:cNvSpPr/>
          <p:nvPr/>
        </p:nvSpPr>
        <p:spPr>
          <a:xfrm>
            <a:off x="883438" y="2255713"/>
            <a:ext cx="366714" cy="632070"/>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1563275" y="2845000"/>
            <a:ext cx="2007900" cy="963900"/>
          </a:xfrm>
          <a:prstGeom prst="wedgeRoundRectCallout">
            <a:avLst>
              <a:gd fmla="val -72135" name="adj1"/>
              <a:gd fmla="val -59905"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dk1"/>
                </a:solidFill>
              </a:rPr>
              <a:t>Crash after txg 5 was synced, but entries B and E were not yet gc’ed.</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grpSp>
        <p:nvGrpSpPr>
          <p:cNvPr id="488" name="Google Shape;488;p25"/>
          <p:cNvGrpSpPr/>
          <p:nvPr/>
        </p:nvGrpSpPr>
        <p:grpSpPr>
          <a:xfrm>
            <a:off x="5600675" y="1887150"/>
            <a:ext cx="1076400" cy="600000"/>
            <a:chOff x="1381125" y="1247775"/>
            <a:chExt cx="1076400" cy="600000"/>
          </a:xfrm>
        </p:grpSpPr>
        <p:sp>
          <p:nvSpPr>
            <p:cNvPr id="489" name="Google Shape;489;p25"/>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491" name="Google Shape;491;p25"/>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492" name="Google Shape;492;p25"/>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493" name="Google Shape;493;p25"/>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494" name="Google Shape;494;p25"/>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495" name="Google Shape;495;p25"/>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496" name="Google Shape;496;p25"/>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E</a:t>
              </a:r>
              <a:endParaRPr sz="1900"/>
            </a:p>
          </p:txBody>
        </p:sp>
      </p:grpSp>
      <p:sp>
        <p:nvSpPr>
          <p:cNvPr id="497" name="Google Shape;49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98" name="Google Shape;498;p25"/>
          <p:cNvSpPr txBox="1"/>
          <p:nvPr>
            <p:ph idx="4294967295" type="ctrTitle"/>
          </p:nvPr>
        </p:nvSpPr>
        <p:spPr>
          <a:xfrm>
            <a:off x="446400" y="204825"/>
            <a:ext cx="8187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Replay After System Crash</a:t>
            </a:r>
            <a:endParaRPr>
              <a:latin typeface="Roboto"/>
              <a:ea typeface="Roboto"/>
              <a:cs typeface="Roboto"/>
              <a:sym typeface="Roboto"/>
            </a:endParaRPr>
          </a:p>
        </p:txBody>
      </p:sp>
      <p:cxnSp>
        <p:nvCxnSpPr>
          <p:cNvPr id="499" name="Google Shape;499;p25"/>
          <p:cNvCxnSpPr/>
          <p:nvPr/>
        </p:nvCxnSpPr>
        <p:spPr>
          <a:xfrm>
            <a:off x="1066800" y="1385900"/>
            <a:ext cx="0" cy="3329100"/>
          </a:xfrm>
          <a:prstGeom prst="straightConnector1">
            <a:avLst/>
          </a:prstGeom>
          <a:noFill/>
          <a:ln cap="flat" cmpd="sng" w="9525">
            <a:solidFill>
              <a:schemeClr val="dk2"/>
            </a:solidFill>
            <a:prstDash val="solid"/>
            <a:round/>
            <a:headEnd len="med" w="med" type="none"/>
            <a:tailEnd len="med" w="med" type="triangle"/>
          </a:ln>
        </p:spPr>
      </p:cxnSp>
      <p:cxnSp>
        <p:nvCxnSpPr>
          <p:cNvPr id="500" name="Google Shape;500;p25"/>
          <p:cNvCxnSpPr/>
          <p:nvPr/>
        </p:nvCxnSpPr>
        <p:spPr>
          <a:xfrm>
            <a:off x="1502575" y="1076325"/>
            <a:ext cx="6965100" cy="0"/>
          </a:xfrm>
          <a:prstGeom prst="straightConnector1">
            <a:avLst/>
          </a:prstGeom>
          <a:noFill/>
          <a:ln cap="flat" cmpd="sng" w="9525">
            <a:solidFill>
              <a:schemeClr val="dk2"/>
            </a:solidFill>
            <a:prstDash val="solid"/>
            <a:round/>
            <a:headEnd len="med" w="med" type="none"/>
            <a:tailEnd len="med" w="med" type="triangle"/>
          </a:ln>
        </p:spPr>
      </p:cxnSp>
      <p:grpSp>
        <p:nvGrpSpPr>
          <p:cNvPr id="501" name="Google Shape;501;p25"/>
          <p:cNvGrpSpPr/>
          <p:nvPr/>
        </p:nvGrpSpPr>
        <p:grpSpPr>
          <a:xfrm>
            <a:off x="1276375" y="1153025"/>
            <a:ext cx="1076400" cy="600000"/>
            <a:chOff x="1381125" y="1247775"/>
            <a:chExt cx="1076400" cy="600000"/>
          </a:xfrm>
        </p:grpSpPr>
        <p:sp>
          <p:nvSpPr>
            <p:cNvPr id="502" name="Google Shape;502;p25"/>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504" name="Google Shape;504;p25"/>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505" name="Google Shape;505;p25"/>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506" name="Google Shape;506;p25"/>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507" name="Google Shape;507;p25"/>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508" name="Google Shape;508;p25"/>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509" name="Google Shape;509;p25"/>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A</a:t>
              </a:r>
              <a:endParaRPr sz="1900"/>
            </a:p>
          </p:txBody>
        </p:sp>
      </p:grpSp>
      <p:cxnSp>
        <p:nvCxnSpPr>
          <p:cNvPr id="510" name="Google Shape;510;p25"/>
          <p:cNvCxnSpPr/>
          <p:nvPr/>
        </p:nvCxnSpPr>
        <p:spPr>
          <a:xfrm>
            <a:off x="976350" y="1790725"/>
            <a:ext cx="7443900" cy="0"/>
          </a:xfrm>
          <a:prstGeom prst="straightConnector1">
            <a:avLst/>
          </a:prstGeom>
          <a:noFill/>
          <a:ln cap="flat" cmpd="sng" w="9525">
            <a:solidFill>
              <a:srgbClr val="B7B7B7"/>
            </a:solidFill>
            <a:prstDash val="dash"/>
            <a:round/>
            <a:headEnd len="med" w="med" type="none"/>
            <a:tailEnd len="med" w="med" type="none"/>
          </a:ln>
        </p:spPr>
      </p:cxnSp>
      <p:cxnSp>
        <p:nvCxnSpPr>
          <p:cNvPr id="511" name="Google Shape;511;p25"/>
          <p:cNvCxnSpPr/>
          <p:nvPr/>
        </p:nvCxnSpPr>
        <p:spPr>
          <a:xfrm>
            <a:off x="942975" y="2519375"/>
            <a:ext cx="7453200" cy="0"/>
          </a:xfrm>
          <a:prstGeom prst="straightConnector1">
            <a:avLst/>
          </a:prstGeom>
          <a:noFill/>
          <a:ln cap="flat" cmpd="sng" w="9525">
            <a:solidFill>
              <a:srgbClr val="B7B7B7"/>
            </a:solidFill>
            <a:prstDash val="dash"/>
            <a:round/>
            <a:headEnd len="med" w="med" type="none"/>
            <a:tailEnd len="med" w="med" type="none"/>
          </a:ln>
        </p:spPr>
      </p:cxnSp>
      <p:cxnSp>
        <p:nvCxnSpPr>
          <p:cNvPr id="512" name="Google Shape;512;p25"/>
          <p:cNvCxnSpPr/>
          <p:nvPr/>
        </p:nvCxnSpPr>
        <p:spPr>
          <a:xfrm>
            <a:off x="942975" y="3247800"/>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513" name="Google Shape;513;p25"/>
          <p:cNvCxnSpPr/>
          <p:nvPr/>
        </p:nvCxnSpPr>
        <p:spPr>
          <a:xfrm>
            <a:off x="942975" y="3971625"/>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514" name="Google Shape;514;p25"/>
          <p:cNvCxnSpPr/>
          <p:nvPr/>
        </p:nvCxnSpPr>
        <p:spPr>
          <a:xfrm>
            <a:off x="25193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515" name="Google Shape;515;p25"/>
          <p:cNvCxnSpPr/>
          <p:nvPr/>
        </p:nvCxnSpPr>
        <p:spPr>
          <a:xfrm>
            <a:off x="39671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516" name="Google Shape;516;p25"/>
          <p:cNvCxnSpPr/>
          <p:nvPr/>
        </p:nvCxnSpPr>
        <p:spPr>
          <a:xfrm>
            <a:off x="5414975" y="1000125"/>
            <a:ext cx="0" cy="3638700"/>
          </a:xfrm>
          <a:prstGeom prst="straightConnector1">
            <a:avLst/>
          </a:prstGeom>
          <a:noFill/>
          <a:ln cap="flat" cmpd="sng" w="9525">
            <a:solidFill>
              <a:srgbClr val="B7B7B7"/>
            </a:solidFill>
            <a:prstDash val="dash"/>
            <a:round/>
            <a:headEnd len="med" w="med" type="none"/>
            <a:tailEnd len="med" w="med" type="none"/>
          </a:ln>
        </p:spPr>
      </p:cxnSp>
      <p:cxnSp>
        <p:nvCxnSpPr>
          <p:cNvPr id="517" name="Google Shape;517;p25"/>
          <p:cNvCxnSpPr/>
          <p:nvPr/>
        </p:nvCxnSpPr>
        <p:spPr>
          <a:xfrm>
            <a:off x="6862775" y="1000125"/>
            <a:ext cx="0" cy="3676800"/>
          </a:xfrm>
          <a:prstGeom prst="straightConnector1">
            <a:avLst/>
          </a:prstGeom>
          <a:noFill/>
          <a:ln cap="flat" cmpd="sng" w="9525">
            <a:solidFill>
              <a:srgbClr val="B7B7B7"/>
            </a:solidFill>
            <a:prstDash val="dash"/>
            <a:round/>
            <a:headEnd len="med" w="med" type="none"/>
            <a:tailEnd len="med" w="med" type="none"/>
          </a:ln>
        </p:spPr>
      </p:cxnSp>
      <p:grpSp>
        <p:nvGrpSpPr>
          <p:cNvPr id="518" name="Google Shape;518;p25"/>
          <p:cNvGrpSpPr/>
          <p:nvPr/>
        </p:nvGrpSpPr>
        <p:grpSpPr>
          <a:xfrm>
            <a:off x="2705075" y="1855050"/>
            <a:ext cx="1076400" cy="600000"/>
            <a:chOff x="1381125" y="1247775"/>
            <a:chExt cx="1076400" cy="600000"/>
          </a:xfrm>
        </p:grpSpPr>
        <p:sp>
          <p:nvSpPr>
            <p:cNvPr id="519" name="Google Shape;519;p25"/>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521" name="Google Shape;521;p25"/>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522" name="Google Shape;522;p25"/>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523" name="Google Shape;523;p25"/>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524" name="Google Shape;524;p25"/>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525" name="Google Shape;525;p25"/>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526" name="Google Shape;526;p25"/>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B</a:t>
              </a:r>
              <a:endParaRPr sz="1900"/>
            </a:p>
          </p:txBody>
        </p:sp>
      </p:grpSp>
      <p:grpSp>
        <p:nvGrpSpPr>
          <p:cNvPr id="527" name="Google Shape;527;p25"/>
          <p:cNvGrpSpPr/>
          <p:nvPr/>
        </p:nvGrpSpPr>
        <p:grpSpPr>
          <a:xfrm>
            <a:off x="4152875" y="1133525"/>
            <a:ext cx="1076400" cy="600000"/>
            <a:chOff x="1381125" y="1247775"/>
            <a:chExt cx="1076400" cy="600000"/>
          </a:xfrm>
        </p:grpSpPr>
        <p:sp>
          <p:nvSpPr>
            <p:cNvPr id="528" name="Google Shape;528;p25"/>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530" name="Google Shape;530;p25"/>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531" name="Google Shape;531;p25"/>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532" name="Google Shape;532;p25"/>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533" name="Google Shape;533;p25"/>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534" name="Google Shape;534;p25"/>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535" name="Google Shape;535;p25"/>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C</a:t>
              </a:r>
              <a:endParaRPr sz="1900"/>
            </a:p>
          </p:txBody>
        </p:sp>
      </p:grpSp>
      <p:grpSp>
        <p:nvGrpSpPr>
          <p:cNvPr id="536" name="Google Shape;536;p25"/>
          <p:cNvGrpSpPr/>
          <p:nvPr/>
        </p:nvGrpSpPr>
        <p:grpSpPr>
          <a:xfrm>
            <a:off x="5600675" y="2583588"/>
            <a:ext cx="1076400" cy="600000"/>
            <a:chOff x="1381125" y="1247775"/>
            <a:chExt cx="1076400" cy="600000"/>
          </a:xfrm>
        </p:grpSpPr>
        <p:sp>
          <p:nvSpPr>
            <p:cNvPr id="537" name="Google Shape;537;p25"/>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539" name="Google Shape;539;p25"/>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540" name="Google Shape;540;p25"/>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541" name="Google Shape;541;p25"/>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542" name="Google Shape;542;p25"/>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543" name="Google Shape;543;p25"/>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544" name="Google Shape;544;p25"/>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F</a:t>
              </a:r>
              <a:endParaRPr sz="1900"/>
            </a:p>
          </p:txBody>
        </p:sp>
      </p:grpSp>
      <p:grpSp>
        <p:nvGrpSpPr>
          <p:cNvPr id="545" name="Google Shape;545;p25"/>
          <p:cNvGrpSpPr/>
          <p:nvPr/>
        </p:nvGrpSpPr>
        <p:grpSpPr>
          <a:xfrm>
            <a:off x="4152875" y="2583575"/>
            <a:ext cx="1076400" cy="600000"/>
            <a:chOff x="1381125" y="1247775"/>
            <a:chExt cx="1076400" cy="600000"/>
          </a:xfrm>
        </p:grpSpPr>
        <p:sp>
          <p:nvSpPr>
            <p:cNvPr id="546" name="Google Shape;546;p25"/>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548" name="Google Shape;548;p25"/>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549" name="Google Shape;549;p25"/>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550" name="Google Shape;550;p25"/>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551" name="Google Shape;551;p25"/>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552" name="Google Shape;552;p25"/>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553" name="Google Shape;553;p25"/>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D</a:t>
              </a:r>
              <a:endParaRPr sz="1900"/>
            </a:p>
          </p:txBody>
        </p:sp>
      </p:grpSp>
      <p:sp>
        <p:nvSpPr>
          <p:cNvPr id="554" name="Google Shape;554;p25"/>
          <p:cNvSpPr txBox="1"/>
          <p:nvPr/>
        </p:nvSpPr>
        <p:spPr>
          <a:xfrm>
            <a:off x="733450" y="13696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4</a:t>
            </a:r>
            <a:endParaRPr sz="1900"/>
          </a:p>
        </p:txBody>
      </p:sp>
      <p:sp>
        <p:nvSpPr>
          <p:cNvPr id="555" name="Google Shape;555;p25"/>
          <p:cNvSpPr txBox="1"/>
          <p:nvPr/>
        </p:nvSpPr>
        <p:spPr>
          <a:xfrm>
            <a:off x="733450" y="2817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6</a:t>
            </a:r>
            <a:endParaRPr sz="1900"/>
          </a:p>
        </p:txBody>
      </p:sp>
      <p:sp>
        <p:nvSpPr>
          <p:cNvPr id="556" name="Google Shape;556;p25"/>
          <p:cNvSpPr txBox="1"/>
          <p:nvPr/>
        </p:nvSpPr>
        <p:spPr>
          <a:xfrm>
            <a:off x="733450" y="35032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7</a:t>
            </a:r>
            <a:endParaRPr sz="1900"/>
          </a:p>
        </p:txBody>
      </p:sp>
      <p:sp>
        <p:nvSpPr>
          <p:cNvPr id="557" name="Google Shape;557;p25"/>
          <p:cNvSpPr txBox="1"/>
          <p:nvPr/>
        </p:nvSpPr>
        <p:spPr>
          <a:xfrm>
            <a:off x="733450" y="41890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8</a:t>
            </a:r>
            <a:endParaRPr sz="1900"/>
          </a:p>
        </p:txBody>
      </p:sp>
      <p:sp>
        <p:nvSpPr>
          <p:cNvPr id="558" name="Google Shape;558;p25"/>
          <p:cNvSpPr txBox="1"/>
          <p:nvPr/>
        </p:nvSpPr>
        <p:spPr>
          <a:xfrm>
            <a:off x="733450" y="2055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5</a:t>
            </a:r>
            <a:endParaRPr sz="1900"/>
          </a:p>
        </p:txBody>
      </p:sp>
      <p:sp>
        <p:nvSpPr>
          <p:cNvPr id="559" name="Google Shape;559;p25"/>
          <p:cNvSpPr txBox="1"/>
          <p:nvPr/>
        </p:nvSpPr>
        <p:spPr>
          <a:xfrm>
            <a:off x="14945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11</a:t>
            </a:r>
            <a:endParaRPr sz="1900"/>
          </a:p>
        </p:txBody>
      </p:sp>
      <p:sp>
        <p:nvSpPr>
          <p:cNvPr id="560" name="Google Shape;560;p25"/>
          <p:cNvSpPr txBox="1"/>
          <p:nvPr/>
        </p:nvSpPr>
        <p:spPr>
          <a:xfrm>
            <a:off x="2942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12</a:t>
            </a:r>
            <a:endParaRPr sz="1900"/>
          </a:p>
        </p:txBody>
      </p:sp>
      <p:sp>
        <p:nvSpPr>
          <p:cNvPr id="561" name="Google Shape;561;p25"/>
          <p:cNvSpPr txBox="1"/>
          <p:nvPr/>
        </p:nvSpPr>
        <p:spPr>
          <a:xfrm>
            <a:off x="43901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13</a:t>
            </a:r>
            <a:endParaRPr sz="1900"/>
          </a:p>
        </p:txBody>
      </p:sp>
      <p:sp>
        <p:nvSpPr>
          <p:cNvPr id="562" name="Google Shape;562;p25"/>
          <p:cNvSpPr txBox="1"/>
          <p:nvPr/>
        </p:nvSpPr>
        <p:spPr>
          <a:xfrm>
            <a:off x="58379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14</a:t>
            </a:r>
            <a:endParaRPr sz="1900"/>
          </a:p>
        </p:txBody>
      </p:sp>
      <p:sp>
        <p:nvSpPr>
          <p:cNvPr id="563" name="Google Shape;563;p25"/>
          <p:cNvSpPr txBox="1"/>
          <p:nvPr/>
        </p:nvSpPr>
        <p:spPr>
          <a:xfrm>
            <a:off x="7133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15</a:t>
            </a:r>
            <a:endParaRPr sz="1900"/>
          </a:p>
        </p:txBody>
      </p:sp>
      <p:cxnSp>
        <p:nvCxnSpPr>
          <p:cNvPr id="564" name="Google Shape;564;p25"/>
          <p:cNvCxnSpPr/>
          <p:nvPr/>
        </p:nvCxnSpPr>
        <p:spPr>
          <a:xfrm rot="10800000">
            <a:off x="1073800" y="1076300"/>
            <a:ext cx="438300" cy="0"/>
          </a:xfrm>
          <a:prstGeom prst="straightConnector1">
            <a:avLst/>
          </a:prstGeom>
          <a:noFill/>
          <a:ln cap="flat" cmpd="sng" w="9525">
            <a:solidFill>
              <a:schemeClr val="dk2"/>
            </a:solidFill>
            <a:prstDash val="dash"/>
            <a:round/>
            <a:headEnd len="med" w="med" type="none"/>
            <a:tailEnd len="med" w="med" type="none"/>
          </a:ln>
        </p:spPr>
      </p:cxnSp>
      <p:cxnSp>
        <p:nvCxnSpPr>
          <p:cNvPr id="565" name="Google Shape;565;p25"/>
          <p:cNvCxnSpPr/>
          <p:nvPr/>
        </p:nvCxnSpPr>
        <p:spPr>
          <a:xfrm rot="10800000">
            <a:off x="1066800" y="1076275"/>
            <a:ext cx="0" cy="312000"/>
          </a:xfrm>
          <a:prstGeom prst="straightConnector1">
            <a:avLst/>
          </a:prstGeom>
          <a:noFill/>
          <a:ln cap="flat" cmpd="sng" w="9525">
            <a:solidFill>
              <a:schemeClr val="dk2"/>
            </a:solidFill>
            <a:prstDash val="dash"/>
            <a:round/>
            <a:headEnd len="med" w="med" type="none"/>
            <a:tailEnd len="med" w="med" type="none"/>
          </a:ln>
        </p:spPr>
      </p:cxnSp>
      <p:grpSp>
        <p:nvGrpSpPr>
          <p:cNvPr id="566" name="Google Shape;566;p25"/>
          <p:cNvGrpSpPr/>
          <p:nvPr/>
        </p:nvGrpSpPr>
        <p:grpSpPr>
          <a:xfrm>
            <a:off x="7058000" y="4031388"/>
            <a:ext cx="1076400" cy="600000"/>
            <a:chOff x="1381125" y="1247775"/>
            <a:chExt cx="1076400" cy="600000"/>
          </a:xfrm>
        </p:grpSpPr>
        <p:sp>
          <p:nvSpPr>
            <p:cNvPr id="567" name="Google Shape;567;p25"/>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569" name="Google Shape;569;p25"/>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570" name="Google Shape;570;p25"/>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571" name="Google Shape;571;p25"/>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572" name="Google Shape;572;p25"/>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573" name="Google Shape;573;p25"/>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H</a:t>
              </a:r>
              <a:endParaRPr sz="1900"/>
            </a:p>
          </p:txBody>
        </p:sp>
        <p:sp>
          <p:nvSpPr>
            <p:cNvPr id="574" name="Google Shape;574;p25"/>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cxnSp>
        <p:nvCxnSpPr>
          <p:cNvPr id="575" name="Google Shape;575;p25"/>
          <p:cNvCxnSpPr/>
          <p:nvPr/>
        </p:nvCxnSpPr>
        <p:spPr>
          <a:xfrm>
            <a:off x="8310575" y="1000125"/>
            <a:ext cx="0" cy="3676800"/>
          </a:xfrm>
          <a:prstGeom prst="straightConnector1">
            <a:avLst/>
          </a:prstGeom>
          <a:noFill/>
          <a:ln cap="flat" cmpd="sng" w="9525">
            <a:solidFill>
              <a:srgbClr val="B7B7B7"/>
            </a:solidFill>
            <a:prstDash val="dash"/>
            <a:round/>
            <a:headEnd len="med" w="med" type="none"/>
            <a:tailEnd len="med" w="med" type="none"/>
          </a:ln>
        </p:spPr>
      </p:cxnSp>
      <p:sp>
        <p:nvSpPr>
          <p:cNvPr id="576" name="Google Shape;576;p25"/>
          <p:cNvSpPr txBox="1"/>
          <p:nvPr/>
        </p:nvSpPr>
        <p:spPr>
          <a:xfrm>
            <a:off x="528650" y="4722425"/>
            <a:ext cx="4620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txg</a:t>
            </a:r>
            <a:endParaRPr sz="1900"/>
          </a:p>
        </p:txBody>
      </p:sp>
      <p:sp>
        <p:nvSpPr>
          <p:cNvPr id="577" name="Google Shape;577;p25"/>
          <p:cNvSpPr txBox="1"/>
          <p:nvPr/>
        </p:nvSpPr>
        <p:spPr>
          <a:xfrm>
            <a:off x="7777150" y="1173425"/>
            <a:ext cx="12714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generation</a:t>
            </a:r>
            <a:endParaRPr sz="1900"/>
          </a:p>
        </p:txBody>
      </p:sp>
      <p:sp>
        <p:nvSpPr>
          <p:cNvPr id="578" name="Google Shape;578;p25"/>
          <p:cNvSpPr/>
          <p:nvPr/>
        </p:nvSpPr>
        <p:spPr>
          <a:xfrm>
            <a:off x="1080000" y="1068438"/>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25"/>
          <p:cNvGrpSpPr/>
          <p:nvPr/>
        </p:nvGrpSpPr>
        <p:grpSpPr>
          <a:xfrm>
            <a:off x="7048475" y="3309700"/>
            <a:ext cx="1076400" cy="600000"/>
            <a:chOff x="1381125" y="1247775"/>
            <a:chExt cx="1076400" cy="600000"/>
          </a:xfrm>
        </p:grpSpPr>
        <p:sp>
          <p:nvSpPr>
            <p:cNvPr id="580" name="Google Shape;580;p25"/>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582" name="Google Shape;582;p25"/>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583" name="Google Shape;583;p25"/>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584" name="Google Shape;584;p25"/>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585" name="Google Shape;585;p25"/>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586" name="Google Shape;586;p25"/>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a:t>
              </a:r>
              <a:endParaRPr sz="1900"/>
            </a:p>
          </p:txBody>
        </p:sp>
        <p:sp>
          <p:nvSpPr>
            <p:cNvPr id="587" name="Google Shape;587;p25"/>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sp>
        <p:nvSpPr>
          <p:cNvPr id="588" name="Google Shape;588;p25"/>
          <p:cNvSpPr/>
          <p:nvPr/>
        </p:nvSpPr>
        <p:spPr>
          <a:xfrm>
            <a:off x="1066800" y="1793900"/>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a:off x="883438" y="2255713"/>
            <a:ext cx="366714" cy="632070"/>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a:off x="4029075" y="2524125"/>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1</a:t>
            </a:r>
            <a:endParaRPr sz="1300"/>
          </a:p>
        </p:txBody>
      </p:sp>
      <p:sp>
        <p:nvSpPr>
          <p:cNvPr id="591" name="Google Shape;591;p25"/>
          <p:cNvSpPr/>
          <p:nvPr/>
        </p:nvSpPr>
        <p:spPr>
          <a:xfrm>
            <a:off x="5476875" y="2524125"/>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2</a:t>
            </a:r>
            <a:endParaRPr sz="1300"/>
          </a:p>
        </p:txBody>
      </p:sp>
      <p:sp>
        <p:nvSpPr>
          <p:cNvPr id="592" name="Google Shape;592;p25"/>
          <p:cNvSpPr/>
          <p:nvPr/>
        </p:nvSpPr>
        <p:spPr>
          <a:xfrm>
            <a:off x="6924675" y="3183600"/>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3</a:t>
            </a:r>
            <a:endParaRPr sz="1300"/>
          </a:p>
        </p:txBody>
      </p:sp>
      <p:sp>
        <p:nvSpPr>
          <p:cNvPr id="593" name="Google Shape;593;p25"/>
          <p:cNvSpPr/>
          <p:nvPr/>
        </p:nvSpPr>
        <p:spPr>
          <a:xfrm>
            <a:off x="6924675" y="3945600"/>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4</a:t>
            </a:r>
            <a:endParaRPr sz="1300"/>
          </a:p>
        </p:txBody>
      </p:sp>
      <p:sp>
        <p:nvSpPr>
          <p:cNvPr id="594" name="Google Shape;594;p25"/>
          <p:cNvSpPr/>
          <p:nvPr/>
        </p:nvSpPr>
        <p:spPr>
          <a:xfrm>
            <a:off x="3400375" y="3533425"/>
            <a:ext cx="2643300" cy="1257300"/>
          </a:xfrm>
          <a:prstGeom prst="wedgeRoundRectCallout">
            <a:avLst>
              <a:gd fmla="val 63511" name="adj1"/>
              <a:gd fmla="val -53002"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Replay sequence: D, F, G, H</a:t>
            </a:r>
            <a:endParaRPr>
              <a:solidFill>
                <a:schemeClr val="dk1"/>
              </a:solidFill>
            </a:endParaRPr>
          </a:p>
          <a:p>
            <a:pPr indent="0" lvl="0" marL="0" rtl="0" algn="l">
              <a:spcBef>
                <a:spcPts val="0"/>
              </a:spcBef>
              <a:spcAft>
                <a:spcPts val="0"/>
              </a:spcAft>
              <a:buNone/>
            </a:pPr>
            <a:r>
              <a:rPr lang="en-GB">
                <a:solidFill>
                  <a:schemeClr val="dk1"/>
                </a:solidFill>
              </a:rPr>
              <a:t>Check counters during replay to detect lost entries, e.g., due to data corruption.</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grpSp>
        <p:nvGrpSpPr>
          <p:cNvPr id="599" name="Google Shape;599;p26"/>
          <p:cNvGrpSpPr/>
          <p:nvPr/>
        </p:nvGrpSpPr>
        <p:grpSpPr>
          <a:xfrm>
            <a:off x="4152875" y="1133525"/>
            <a:ext cx="1076400" cy="600000"/>
            <a:chOff x="1381125" y="1247775"/>
            <a:chExt cx="1076400" cy="600000"/>
          </a:xfrm>
        </p:grpSpPr>
        <p:sp>
          <p:nvSpPr>
            <p:cNvPr id="600" name="Google Shape;600;p26"/>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602" name="Google Shape;602;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603" name="Google Shape;603;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604" name="Google Shape;604;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605" name="Google Shape;605;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606" name="Google Shape;606;p26"/>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C</a:t>
              </a:r>
              <a:endParaRPr sz="1900"/>
            </a:p>
          </p:txBody>
        </p:sp>
        <p:sp>
          <p:nvSpPr>
            <p:cNvPr id="607" name="Google Shape;607;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grpSp>
      <p:grpSp>
        <p:nvGrpSpPr>
          <p:cNvPr id="608" name="Google Shape;608;p26"/>
          <p:cNvGrpSpPr/>
          <p:nvPr/>
        </p:nvGrpSpPr>
        <p:grpSpPr>
          <a:xfrm>
            <a:off x="5600675" y="1887150"/>
            <a:ext cx="1076400" cy="600000"/>
            <a:chOff x="1381125" y="1247775"/>
            <a:chExt cx="1076400" cy="600000"/>
          </a:xfrm>
        </p:grpSpPr>
        <p:sp>
          <p:nvSpPr>
            <p:cNvPr id="609" name="Google Shape;609;p26"/>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611" name="Google Shape;611;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612" name="Google Shape;612;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613" name="Google Shape;613;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614" name="Google Shape;614;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615" name="Google Shape;615;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616" name="Google Shape;616;p26"/>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E</a:t>
              </a:r>
              <a:endParaRPr sz="1900"/>
            </a:p>
          </p:txBody>
        </p:sp>
      </p:grpSp>
      <p:sp>
        <p:nvSpPr>
          <p:cNvPr id="617" name="Google Shape;61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618" name="Google Shape;618;p26"/>
          <p:cNvSpPr txBox="1"/>
          <p:nvPr>
            <p:ph idx="4294967295" type="ctrTitle"/>
          </p:nvPr>
        </p:nvSpPr>
        <p:spPr>
          <a:xfrm>
            <a:off x="446400" y="204825"/>
            <a:ext cx="8187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Replay: Case 1: No Corruption</a:t>
            </a:r>
            <a:endParaRPr>
              <a:latin typeface="Roboto"/>
              <a:ea typeface="Roboto"/>
              <a:cs typeface="Roboto"/>
              <a:sym typeface="Roboto"/>
            </a:endParaRPr>
          </a:p>
        </p:txBody>
      </p:sp>
      <p:cxnSp>
        <p:nvCxnSpPr>
          <p:cNvPr id="619" name="Google Shape;619;p26"/>
          <p:cNvCxnSpPr/>
          <p:nvPr/>
        </p:nvCxnSpPr>
        <p:spPr>
          <a:xfrm>
            <a:off x="1066800" y="1385900"/>
            <a:ext cx="0" cy="3329100"/>
          </a:xfrm>
          <a:prstGeom prst="straightConnector1">
            <a:avLst/>
          </a:prstGeom>
          <a:noFill/>
          <a:ln cap="flat" cmpd="sng" w="9525">
            <a:solidFill>
              <a:schemeClr val="dk2"/>
            </a:solidFill>
            <a:prstDash val="solid"/>
            <a:round/>
            <a:headEnd len="med" w="med" type="none"/>
            <a:tailEnd len="med" w="med" type="triangle"/>
          </a:ln>
        </p:spPr>
      </p:cxnSp>
      <p:cxnSp>
        <p:nvCxnSpPr>
          <p:cNvPr id="620" name="Google Shape;620;p26"/>
          <p:cNvCxnSpPr/>
          <p:nvPr/>
        </p:nvCxnSpPr>
        <p:spPr>
          <a:xfrm>
            <a:off x="1502575" y="1076325"/>
            <a:ext cx="6965100" cy="0"/>
          </a:xfrm>
          <a:prstGeom prst="straightConnector1">
            <a:avLst/>
          </a:prstGeom>
          <a:noFill/>
          <a:ln cap="flat" cmpd="sng" w="9525">
            <a:solidFill>
              <a:schemeClr val="dk2"/>
            </a:solidFill>
            <a:prstDash val="solid"/>
            <a:round/>
            <a:headEnd len="med" w="med" type="none"/>
            <a:tailEnd len="med" w="med" type="triangle"/>
          </a:ln>
        </p:spPr>
      </p:cxnSp>
      <p:grpSp>
        <p:nvGrpSpPr>
          <p:cNvPr id="621" name="Google Shape;621;p26"/>
          <p:cNvGrpSpPr/>
          <p:nvPr/>
        </p:nvGrpSpPr>
        <p:grpSpPr>
          <a:xfrm>
            <a:off x="1276375" y="1153025"/>
            <a:ext cx="1076400" cy="600000"/>
            <a:chOff x="1381125" y="1247775"/>
            <a:chExt cx="1076400" cy="600000"/>
          </a:xfrm>
        </p:grpSpPr>
        <p:sp>
          <p:nvSpPr>
            <p:cNvPr id="622" name="Google Shape;622;p26"/>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624" name="Google Shape;624;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625" name="Google Shape;625;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626" name="Google Shape;626;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627" name="Google Shape;627;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628" name="Google Shape;628;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629" name="Google Shape;629;p26"/>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A</a:t>
              </a:r>
              <a:endParaRPr sz="1900"/>
            </a:p>
          </p:txBody>
        </p:sp>
      </p:grpSp>
      <p:cxnSp>
        <p:nvCxnSpPr>
          <p:cNvPr id="630" name="Google Shape;630;p26"/>
          <p:cNvCxnSpPr/>
          <p:nvPr/>
        </p:nvCxnSpPr>
        <p:spPr>
          <a:xfrm>
            <a:off x="976350" y="1790725"/>
            <a:ext cx="7443900" cy="0"/>
          </a:xfrm>
          <a:prstGeom prst="straightConnector1">
            <a:avLst/>
          </a:prstGeom>
          <a:noFill/>
          <a:ln cap="flat" cmpd="sng" w="9525">
            <a:solidFill>
              <a:srgbClr val="B7B7B7"/>
            </a:solidFill>
            <a:prstDash val="dash"/>
            <a:round/>
            <a:headEnd len="med" w="med" type="none"/>
            <a:tailEnd len="med" w="med" type="none"/>
          </a:ln>
        </p:spPr>
      </p:cxnSp>
      <p:cxnSp>
        <p:nvCxnSpPr>
          <p:cNvPr id="631" name="Google Shape;631;p26"/>
          <p:cNvCxnSpPr/>
          <p:nvPr/>
        </p:nvCxnSpPr>
        <p:spPr>
          <a:xfrm>
            <a:off x="942975" y="2519375"/>
            <a:ext cx="7453200" cy="0"/>
          </a:xfrm>
          <a:prstGeom prst="straightConnector1">
            <a:avLst/>
          </a:prstGeom>
          <a:noFill/>
          <a:ln cap="flat" cmpd="sng" w="9525">
            <a:solidFill>
              <a:srgbClr val="B7B7B7"/>
            </a:solidFill>
            <a:prstDash val="dash"/>
            <a:round/>
            <a:headEnd len="med" w="med" type="none"/>
            <a:tailEnd len="med" w="med" type="none"/>
          </a:ln>
        </p:spPr>
      </p:cxnSp>
      <p:cxnSp>
        <p:nvCxnSpPr>
          <p:cNvPr id="632" name="Google Shape;632;p26"/>
          <p:cNvCxnSpPr/>
          <p:nvPr/>
        </p:nvCxnSpPr>
        <p:spPr>
          <a:xfrm>
            <a:off x="942975" y="3247800"/>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633" name="Google Shape;633;p26"/>
          <p:cNvCxnSpPr/>
          <p:nvPr/>
        </p:nvCxnSpPr>
        <p:spPr>
          <a:xfrm>
            <a:off x="942975" y="3971625"/>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634" name="Google Shape;634;p26"/>
          <p:cNvCxnSpPr/>
          <p:nvPr/>
        </p:nvCxnSpPr>
        <p:spPr>
          <a:xfrm>
            <a:off x="25193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635" name="Google Shape;635;p26"/>
          <p:cNvCxnSpPr/>
          <p:nvPr/>
        </p:nvCxnSpPr>
        <p:spPr>
          <a:xfrm>
            <a:off x="39671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636" name="Google Shape;636;p26"/>
          <p:cNvCxnSpPr/>
          <p:nvPr/>
        </p:nvCxnSpPr>
        <p:spPr>
          <a:xfrm>
            <a:off x="5414975" y="1000125"/>
            <a:ext cx="0" cy="3638700"/>
          </a:xfrm>
          <a:prstGeom prst="straightConnector1">
            <a:avLst/>
          </a:prstGeom>
          <a:noFill/>
          <a:ln cap="flat" cmpd="sng" w="9525">
            <a:solidFill>
              <a:srgbClr val="B7B7B7"/>
            </a:solidFill>
            <a:prstDash val="dash"/>
            <a:round/>
            <a:headEnd len="med" w="med" type="none"/>
            <a:tailEnd len="med" w="med" type="none"/>
          </a:ln>
        </p:spPr>
      </p:cxnSp>
      <p:cxnSp>
        <p:nvCxnSpPr>
          <p:cNvPr id="637" name="Google Shape;637;p26"/>
          <p:cNvCxnSpPr/>
          <p:nvPr/>
        </p:nvCxnSpPr>
        <p:spPr>
          <a:xfrm>
            <a:off x="6862775" y="1000125"/>
            <a:ext cx="0" cy="3676800"/>
          </a:xfrm>
          <a:prstGeom prst="straightConnector1">
            <a:avLst/>
          </a:prstGeom>
          <a:noFill/>
          <a:ln cap="flat" cmpd="sng" w="9525">
            <a:solidFill>
              <a:srgbClr val="B7B7B7"/>
            </a:solidFill>
            <a:prstDash val="dash"/>
            <a:round/>
            <a:headEnd len="med" w="med" type="none"/>
            <a:tailEnd len="med" w="med" type="none"/>
          </a:ln>
        </p:spPr>
      </p:cxnSp>
      <p:grpSp>
        <p:nvGrpSpPr>
          <p:cNvPr id="638" name="Google Shape;638;p26"/>
          <p:cNvGrpSpPr/>
          <p:nvPr/>
        </p:nvGrpSpPr>
        <p:grpSpPr>
          <a:xfrm>
            <a:off x="2705075" y="1855050"/>
            <a:ext cx="1076400" cy="600000"/>
            <a:chOff x="1381125" y="1247775"/>
            <a:chExt cx="1076400" cy="600000"/>
          </a:xfrm>
        </p:grpSpPr>
        <p:sp>
          <p:nvSpPr>
            <p:cNvPr id="639" name="Google Shape;639;p26"/>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641" name="Google Shape;641;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642" name="Google Shape;642;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643" name="Google Shape;643;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644" name="Google Shape;644;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645" name="Google Shape;645;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646" name="Google Shape;646;p26"/>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B</a:t>
              </a:r>
              <a:endParaRPr sz="1900"/>
            </a:p>
          </p:txBody>
        </p:sp>
      </p:grpSp>
      <p:grpSp>
        <p:nvGrpSpPr>
          <p:cNvPr id="647" name="Google Shape;647;p26"/>
          <p:cNvGrpSpPr/>
          <p:nvPr/>
        </p:nvGrpSpPr>
        <p:grpSpPr>
          <a:xfrm>
            <a:off x="5600675" y="2583588"/>
            <a:ext cx="1076400" cy="600000"/>
            <a:chOff x="1381125" y="1247775"/>
            <a:chExt cx="1076400" cy="600000"/>
          </a:xfrm>
        </p:grpSpPr>
        <p:sp>
          <p:nvSpPr>
            <p:cNvPr id="648" name="Google Shape;648;p26"/>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650" name="Google Shape;650;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651" name="Google Shape;651;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652" name="Google Shape;652;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653" name="Google Shape;653;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654" name="Google Shape;654;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655" name="Google Shape;655;p26"/>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F</a:t>
              </a:r>
              <a:endParaRPr sz="1900"/>
            </a:p>
          </p:txBody>
        </p:sp>
      </p:grpSp>
      <p:grpSp>
        <p:nvGrpSpPr>
          <p:cNvPr id="656" name="Google Shape;656;p26"/>
          <p:cNvGrpSpPr/>
          <p:nvPr/>
        </p:nvGrpSpPr>
        <p:grpSpPr>
          <a:xfrm>
            <a:off x="4152875" y="2583575"/>
            <a:ext cx="1076400" cy="600000"/>
            <a:chOff x="1381125" y="1247775"/>
            <a:chExt cx="1076400" cy="600000"/>
          </a:xfrm>
        </p:grpSpPr>
        <p:sp>
          <p:nvSpPr>
            <p:cNvPr id="657" name="Google Shape;657;p26"/>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659" name="Google Shape;659;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660" name="Google Shape;660;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661" name="Google Shape;661;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662" name="Google Shape;662;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663" name="Google Shape;663;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664" name="Google Shape;664;p26"/>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D</a:t>
              </a:r>
              <a:endParaRPr sz="1900"/>
            </a:p>
          </p:txBody>
        </p:sp>
      </p:grpSp>
      <p:sp>
        <p:nvSpPr>
          <p:cNvPr id="665" name="Google Shape;665;p26"/>
          <p:cNvSpPr txBox="1"/>
          <p:nvPr/>
        </p:nvSpPr>
        <p:spPr>
          <a:xfrm>
            <a:off x="733450" y="13696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4</a:t>
            </a:r>
            <a:endParaRPr sz="1900"/>
          </a:p>
        </p:txBody>
      </p:sp>
      <p:sp>
        <p:nvSpPr>
          <p:cNvPr id="666" name="Google Shape;666;p26"/>
          <p:cNvSpPr txBox="1"/>
          <p:nvPr/>
        </p:nvSpPr>
        <p:spPr>
          <a:xfrm>
            <a:off x="733450" y="2817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6</a:t>
            </a:r>
            <a:endParaRPr sz="1900"/>
          </a:p>
        </p:txBody>
      </p:sp>
      <p:sp>
        <p:nvSpPr>
          <p:cNvPr id="667" name="Google Shape;667;p26"/>
          <p:cNvSpPr txBox="1"/>
          <p:nvPr/>
        </p:nvSpPr>
        <p:spPr>
          <a:xfrm>
            <a:off x="733450" y="35032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7</a:t>
            </a:r>
            <a:endParaRPr sz="1900"/>
          </a:p>
        </p:txBody>
      </p:sp>
      <p:sp>
        <p:nvSpPr>
          <p:cNvPr id="668" name="Google Shape;668;p26"/>
          <p:cNvSpPr txBox="1"/>
          <p:nvPr/>
        </p:nvSpPr>
        <p:spPr>
          <a:xfrm>
            <a:off x="733450" y="41890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8</a:t>
            </a:r>
            <a:endParaRPr sz="1900"/>
          </a:p>
        </p:txBody>
      </p:sp>
      <p:sp>
        <p:nvSpPr>
          <p:cNvPr id="669" name="Google Shape;669;p26"/>
          <p:cNvSpPr txBox="1"/>
          <p:nvPr/>
        </p:nvSpPr>
        <p:spPr>
          <a:xfrm>
            <a:off x="733450" y="2055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5</a:t>
            </a:r>
            <a:endParaRPr sz="1900"/>
          </a:p>
        </p:txBody>
      </p:sp>
      <p:sp>
        <p:nvSpPr>
          <p:cNvPr id="670" name="Google Shape;670;p26"/>
          <p:cNvSpPr txBox="1"/>
          <p:nvPr/>
        </p:nvSpPr>
        <p:spPr>
          <a:xfrm>
            <a:off x="14945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11</a:t>
            </a:r>
            <a:endParaRPr sz="1900"/>
          </a:p>
        </p:txBody>
      </p:sp>
      <p:sp>
        <p:nvSpPr>
          <p:cNvPr id="671" name="Google Shape;671;p26"/>
          <p:cNvSpPr txBox="1"/>
          <p:nvPr/>
        </p:nvSpPr>
        <p:spPr>
          <a:xfrm>
            <a:off x="2942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12</a:t>
            </a:r>
            <a:endParaRPr sz="1900"/>
          </a:p>
        </p:txBody>
      </p:sp>
      <p:sp>
        <p:nvSpPr>
          <p:cNvPr id="672" name="Google Shape;672;p26"/>
          <p:cNvSpPr txBox="1"/>
          <p:nvPr/>
        </p:nvSpPr>
        <p:spPr>
          <a:xfrm>
            <a:off x="43901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13</a:t>
            </a:r>
            <a:endParaRPr sz="1900"/>
          </a:p>
        </p:txBody>
      </p:sp>
      <p:sp>
        <p:nvSpPr>
          <p:cNvPr id="673" name="Google Shape;673;p26"/>
          <p:cNvSpPr txBox="1"/>
          <p:nvPr/>
        </p:nvSpPr>
        <p:spPr>
          <a:xfrm>
            <a:off x="58379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14</a:t>
            </a:r>
            <a:endParaRPr sz="1900"/>
          </a:p>
        </p:txBody>
      </p:sp>
      <p:sp>
        <p:nvSpPr>
          <p:cNvPr id="674" name="Google Shape;674;p26"/>
          <p:cNvSpPr txBox="1"/>
          <p:nvPr/>
        </p:nvSpPr>
        <p:spPr>
          <a:xfrm>
            <a:off x="7133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15</a:t>
            </a:r>
            <a:endParaRPr sz="1900"/>
          </a:p>
        </p:txBody>
      </p:sp>
      <p:cxnSp>
        <p:nvCxnSpPr>
          <p:cNvPr id="675" name="Google Shape;675;p26"/>
          <p:cNvCxnSpPr/>
          <p:nvPr/>
        </p:nvCxnSpPr>
        <p:spPr>
          <a:xfrm rot="10800000">
            <a:off x="1073800" y="1076300"/>
            <a:ext cx="438300" cy="0"/>
          </a:xfrm>
          <a:prstGeom prst="straightConnector1">
            <a:avLst/>
          </a:prstGeom>
          <a:noFill/>
          <a:ln cap="flat" cmpd="sng" w="9525">
            <a:solidFill>
              <a:schemeClr val="dk2"/>
            </a:solidFill>
            <a:prstDash val="dash"/>
            <a:round/>
            <a:headEnd len="med" w="med" type="none"/>
            <a:tailEnd len="med" w="med" type="none"/>
          </a:ln>
        </p:spPr>
      </p:cxnSp>
      <p:cxnSp>
        <p:nvCxnSpPr>
          <p:cNvPr id="676" name="Google Shape;676;p26"/>
          <p:cNvCxnSpPr/>
          <p:nvPr/>
        </p:nvCxnSpPr>
        <p:spPr>
          <a:xfrm rot="10800000">
            <a:off x="1066800" y="1076275"/>
            <a:ext cx="0" cy="312000"/>
          </a:xfrm>
          <a:prstGeom prst="straightConnector1">
            <a:avLst/>
          </a:prstGeom>
          <a:noFill/>
          <a:ln cap="flat" cmpd="sng" w="9525">
            <a:solidFill>
              <a:schemeClr val="dk2"/>
            </a:solidFill>
            <a:prstDash val="dash"/>
            <a:round/>
            <a:headEnd len="med" w="med" type="none"/>
            <a:tailEnd len="med" w="med" type="none"/>
          </a:ln>
        </p:spPr>
      </p:cxnSp>
      <p:grpSp>
        <p:nvGrpSpPr>
          <p:cNvPr id="677" name="Google Shape;677;p26"/>
          <p:cNvGrpSpPr/>
          <p:nvPr/>
        </p:nvGrpSpPr>
        <p:grpSpPr>
          <a:xfrm>
            <a:off x="7058000" y="4031388"/>
            <a:ext cx="1076400" cy="600000"/>
            <a:chOff x="1381125" y="1247775"/>
            <a:chExt cx="1076400" cy="600000"/>
          </a:xfrm>
        </p:grpSpPr>
        <p:sp>
          <p:nvSpPr>
            <p:cNvPr id="678" name="Google Shape;678;p26"/>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680" name="Google Shape;680;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681" name="Google Shape;681;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682" name="Google Shape;682;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683" name="Google Shape;683;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684" name="Google Shape;684;p26"/>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H</a:t>
              </a:r>
              <a:endParaRPr sz="1900"/>
            </a:p>
          </p:txBody>
        </p:sp>
        <p:sp>
          <p:nvSpPr>
            <p:cNvPr id="685" name="Google Shape;685;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cxnSp>
        <p:nvCxnSpPr>
          <p:cNvPr id="686" name="Google Shape;686;p26"/>
          <p:cNvCxnSpPr/>
          <p:nvPr/>
        </p:nvCxnSpPr>
        <p:spPr>
          <a:xfrm>
            <a:off x="8310575" y="1000125"/>
            <a:ext cx="0" cy="3676800"/>
          </a:xfrm>
          <a:prstGeom prst="straightConnector1">
            <a:avLst/>
          </a:prstGeom>
          <a:noFill/>
          <a:ln cap="flat" cmpd="sng" w="9525">
            <a:solidFill>
              <a:srgbClr val="B7B7B7"/>
            </a:solidFill>
            <a:prstDash val="dash"/>
            <a:round/>
            <a:headEnd len="med" w="med" type="none"/>
            <a:tailEnd len="med" w="med" type="none"/>
          </a:ln>
        </p:spPr>
      </p:cxnSp>
      <p:sp>
        <p:nvSpPr>
          <p:cNvPr id="687" name="Google Shape;687;p26"/>
          <p:cNvSpPr txBox="1"/>
          <p:nvPr/>
        </p:nvSpPr>
        <p:spPr>
          <a:xfrm>
            <a:off x="528650" y="4722425"/>
            <a:ext cx="4620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txg</a:t>
            </a:r>
            <a:endParaRPr sz="1900"/>
          </a:p>
        </p:txBody>
      </p:sp>
      <p:sp>
        <p:nvSpPr>
          <p:cNvPr id="688" name="Google Shape;688;p26"/>
          <p:cNvSpPr txBox="1"/>
          <p:nvPr/>
        </p:nvSpPr>
        <p:spPr>
          <a:xfrm>
            <a:off x="7777150" y="1173425"/>
            <a:ext cx="12714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generation</a:t>
            </a:r>
            <a:endParaRPr sz="1900"/>
          </a:p>
        </p:txBody>
      </p:sp>
      <p:sp>
        <p:nvSpPr>
          <p:cNvPr id="689" name="Google Shape;689;p26"/>
          <p:cNvSpPr/>
          <p:nvPr/>
        </p:nvSpPr>
        <p:spPr>
          <a:xfrm>
            <a:off x="1066800" y="1069838"/>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26"/>
          <p:cNvGrpSpPr/>
          <p:nvPr/>
        </p:nvGrpSpPr>
        <p:grpSpPr>
          <a:xfrm>
            <a:off x="7048475" y="3309700"/>
            <a:ext cx="1076400" cy="600000"/>
            <a:chOff x="1381125" y="1247775"/>
            <a:chExt cx="1076400" cy="600000"/>
          </a:xfrm>
        </p:grpSpPr>
        <p:sp>
          <p:nvSpPr>
            <p:cNvPr id="691" name="Google Shape;691;p26"/>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693" name="Google Shape;693;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694" name="Google Shape;694;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695" name="Google Shape;695;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696" name="Google Shape;696;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697" name="Google Shape;697;p26"/>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a:t>
              </a:r>
              <a:endParaRPr sz="1900"/>
            </a:p>
          </p:txBody>
        </p:sp>
        <p:sp>
          <p:nvSpPr>
            <p:cNvPr id="698" name="Google Shape;698;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sp>
        <p:nvSpPr>
          <p:cNvPr id="699" name="Google Shape;699;p26"/>
          <p:cNvSpPr/>
          <p:nvPr/>
        </p:nvSpPr>
        <p:spPr>
          <a:xfrm>
            <a:off x="4029075" y="2524125"/>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1</a:t>
            </a:r>
            <a:endParaRPr sz="1300"/>
          </a:p>
        </p:txBody>
      </p:sp>
      <p:sp>
        <p:nvSpPr>
          <p:cNvPr id="700" name="Google Shape;700;p26"/>
          <p:cNvSpPr/>
          <p:nvPr/>
        </p:nvSpPr>
        <p:spPr>
          <a:xfrm>
            <a:off x="5476875" y="2524125"/>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2</a:t>
            </a:r>
            <a:endParaRPr sz="1300"/>
          </a:p>
        </p:txBody>
      </p:sp>
      <p:sp>
        <p:nvSpPr>
          <p:cNvPr id="701" name="Google Shape;701;p26"/>
          <p:cNvSpPr/>
          <p:nvPr/>
        </p:nvSpPr>
        <p:spPr>
          <a:xfrm>
            <a:off x="6924675" y="3183600"/>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3</a:t>
            </a:r>
            <a:endParaRPr sz="1300"/>
          </a:p>
        </p:txBody>
      </p:sp>
      <p:sp>
        <p:nvSpPr>
          <p:cNvPr id="702" name="Google Shape;702;p26"/>
          <p:cNvSpPr/>
          <p:nvPr/>
        </p:nvSpPr>
        <p:spPr>
          <a:xfrm>
            <a:off x="6924675" y="3945600"/>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4</a:t>
            </a:r>
            <a:endParaRPr sz="1300"/>
          </a:p>
        </p:txBody>
      </p:sp>
      <p:grpSp>
        <p:nvGrpSpPr>
          <p:cNvPr id="703" name="Google Shape;703;p26"/>
          <p:cNvGrpSpPr/>
          <p:nvPr/>
        </p:nvGrpSpPr>
        <p:grpSpPr>
          <a:xfrm>
            <a:off x="4410125" y="4543050"/>
            <a:ext cx="638100" cy="471600"/>
            <a:chOff x="1752600" y="1311975"/>
            <a:chExt cx="638100" cy="471600"/>
          </a:xfrm>
        </p:grpSpPr>
        <p:sp>
          <p:nvSpPr>
            <p:cNvPr id="704" name="Google Shape;704;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705" name="Google Shape;705;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706" name="Google Shape;706;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07" name="Google Shape;707;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08" name="Google Shape;708;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09" name="Google Shape;709;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grpSp>
        <p:nvGrpSpPr>
          <p:cNvPr id="710" name="Google Shape;710;p26"/>
          <p:cNvGrpSpPr/>
          <p:nvPr/>
        </p:nvGrpSpPr>
        <p:grpSpPr>
          <a:xfrm>
            <a:off x="5857925" y="4543050"/>
            <a:ext cx="638100" cy="471600"/>
            <a:chOff x="1752600" y="1311975"/>
            <a:chExt cx="638100" cy="471600"/>
          </a:xfrm>
        </p:grpSpPr>
        <p:sp>
          <p:nvSpPr>
            <p:cNvPr id="711" name="Google Shape;711;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712" name="Google Shape;712;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2</a:t>
              </a:r>
              <a:endParaRPr b="1" sz="1100"/>
            </a:p>
          </p:txBody>
        </p:sp>
        <p:sp>
          <p:nvSpPr>
            <p:cNvPr id="713" name="Google Shape;713;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14" name="Google Shape;714;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15" name="Google Shape;715;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16" name="Google Shape;716;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grpSp>
        <p:nvGrpSpPr>
          <p:cNvPr id="717" name="Google Shape;717;p26"/>
          <p:cNvGrpSpPr/>
          <p:nvPr/>
        </p:nvGrpSpPr>
        <p:grpSpPr>
          <a:xfrm>
            <a:off x="5981675" y="3376250"/>
            <a:ext cx="1967125" cy="1333600"/>
            <a:chOff x="5981675" y="3376250"/>
            <a:chExt cx="1967125" cy="1333600"/>
          </a:xfrm>
        </p:grpSpPr>
        <p:sp>
          <p:nvSpPr>
            <p:cNvPr id="718" name="Google Shape;718;p26"/>
            <p:cNvSpPr/>
            <p:nvPr/>
          </p:nvSpPr>
          <p:spPr>
            <a:xfrm>
              <a:off x="5981675" y="4543050"/>
              <a:ext cx="390600" cy="166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19" name="Google Shape;719;p26"/>
            <p:cNvSpPr/>
            <p:nvPr/>
          </p:nvSpPr>
          <p:spPr>
            <a:xfrm>
              <a:off x="7558200" y="3376250"/>
              <a:ext cx="390600" cy="166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 name="Google Shape;720;p26"/>
            <p:cNvCxnSpPr>
              <a:stCxn id="718" idx="7"/>
              <a:endCxn id="719" idx="3"/>
            </p:cNvCxnSpPr>
            <p:nvPr/>
          </p:nvCxnSpPr>
          <p:spPr>
            <a:xfrm flipH="1" rot="10800000">
              <a:off x="6315073" y="3518677"/>
              <a:ext cx="1300200" cy="1048800"/>
            </a:xfrm>
            <a:prstGeom prst="straightConnector1">
              <a:avLst/>
            </a:prstGeom>
            <a:noFill/>
            <a:ln cap="flat" cmpd="sng" w="9525">
              <a:solidFill>
                <a:srgbClr val="38761D"/>
              </a:solidFill>
              <a:prstDash val="solid"/>
              <a:round/>
              <a:headEnd len="med" w="med" type="none"/>
              <a:tailEnd len="med" w="med" type="none"/>
            </a:ln>
          </p:spPr>
        </p:cxnSp>
        <p:cxnSp>
          <p:nvCxnSpPr>
            <p:cNvPr id="721" name="Google Shape;721;p26"/>
            <p:cNvCxnSpPr/>
            <p:nvPr/>
          </p:nvCxnSpPr>
          <p:spPr>
            <a:xfrm>
              <a:off x="7544100" y="3764400"/>
              <a:ext cx="404700" cy="0"/>
            </a:xfrm>
            <a:prstGeom prst="straightConnector1">
              <a:avLst/>
            </a:prstGeom>
            <a:noFill/>
            <a:ln cap="flat" cmpd="sng" w="9525">
              <a:solidFill>
                <a:schemeClr val="dk2"/>
              </a:solidFill>
              <a:prstDash val="solid"/>
              <a:round/>
              <a:headEnd len="med" w="med" type="none"/>
              <a:tailEnd len="med" w="med" type="none"/>
            </a:ln>
          </p:spPr>
        </p:cxnSp>
        <p:cxnSp>
          <p:nvCxnSpPr>
            <p:cNvPr id="722" name="Google Shape;722;p26"/>
            <p:cNvCxnSpPr/>
            <p:nvPr/>
          </p:nvCxnSpPr>
          <p:spPr>
            <a:xfrm>
              <a:off x="7544100" y="3612000"/>
              <a:ext cx="404700" cy="0"/>
            </a:xfrm>
            <a:prstGeom prst="straightConnector1">
              <a:avLst/>
            </a:prstGeom>
            <a:noFill/>
            <a:ln cap="flat" cmpd="sng" w="9525">
              <a:solidFill>
                <a:schemeClr val="dk2"/>
              </a:solidFill>
              <a:prstDash val="solid"/>
              <a:round/>
              <a:headEnd len="med" w="med" type="none"/>
              <a:tailEnd len="med" w="med" type="none"/>
            </a:ln>
          </p:spPr>
        </p:cxnSp>
      </p:grpSp>
      <p:grpSp>
        <p:nvGrpSpPr>
          <p:cNvPr id="723" name="Google Shape;723;p26"/>
          <p:cNvGrpSpPr/>
          <p:nvPr/>
        </p:nvGrpSpPr>
        <p:grpSpPr>
          <a:xfrm>
            <a:off x="6372275" y="4095400"/>
            <a:ext cx="1576525" cy="531050"/>
            <a:chOff x="6372275" y="4095400"/>
            <a:chExt cx="1576525" cy="531050"/>
          </a:xfrm>
        </p:grpSpPr>
        <p:sp>
          <p:nvSpPr>
            <p:cNvPr id="724" name="Google Shape;724;p26"/>
            <p:cNvSpPr/>
            <p:nvPr/>
          </p:nvSpPr>
          <p:spPr>
            <a:xfrm>
              <a:off x="7558200" y="4095400"/>
              <a:ext cx="390600" cy="166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 name="Google Shape;725;p26"/>
            <p:cNvCxnSpPr>
              <a:stCxn id="718" idx="6"/>
              <a:endCxn id="724" idx="2"/>
            </p:cNvCxnSpPr>
            <p:nvPr/>
          </p:nvCxnSpPr>
          <p:spPr>
            <a:xfrm flipH="1" rot="10800000">
              <a:off x="6372275" y="4178850"/>
              <a:ext cx="1185900" cy="447600"/>
            </a:xfrm>
            <a:prstGeom prst="straightConnector1">
              <a:avLst/>
            </a:prstGeom>
            <a:noFill/>
            <a:ln cap="flat" cmpd="sng" w="9525">
              <a:solidFill>
                <a:srgbClr val="38761D"/>
              </a:solidFill>
              <a:prstDash val="solid"/>
              <a:round/>
              <a:headEnd len="med" w="med" type="none"/>
              <a:tailEnd len="med" w="med" type="none"/>
            </a:ln>
          </p:spPr>
        </p:cxnSp>
        <p:cxnSp>
          <p:nvCxnSpPr>
            <p:cNvPr id="726" name="Google Shape;726;p26"/>
            <p:cNvCxnSpPr/>
            <p:nvPr/>
          </p:nvCxnSpPr>
          <p:spPr>
            <a:xfrm>
              <a:off x="7544100" y="4331400"/>
              <a:ext cx="404700" cy="0"/>
            </a:xfrm>
            <a:prstGeom prst="straightConnector1">
              <a:avLst/>
            </a:prstGeom>
            <a:noFill/>
            <a:ln cap="flat" cmpd="sng" w="9525">
              <a:solidFill>
                <a:schemeClr val="dk2"/>
              </a:solidFill>
              <a:prstDash val="solid"/>
              <a:round/>
              <a:headEnd len="med" w="med" type="none"/>
              <a:tailEnd len="med" w="med" type="none"/>
            </a:ln>
          </p:spPr>
        </p:cxnSp>
        <p:cxnSp>
          <p:nvCxnSpPr>
            <p:cNvPr id="727" name="Google Shape;727;p26"/>
            <p:cNvCxnSpPr/>
            <p:nvPr/>
          </p:nvCxnSpPr>
          <p:spPr>
            <a:xfrm>
              <a:off x="7544100" y="4483800"/>
              <a:ext cx="404700" cy="0"/>
            </a:xfrm>
            <a:prstGeom prst="straightConnector1">
              <a:avLst/>
            </a:prstGeom>
            <a:noFill/>
            <a:ln cap="flat" cmpd="sng" w="9525">
              <a:solidFill>
                <a:schemeClr val="dk2"/>
              </a:solidFill>
              <a:prstDash val="solid"/>
              <a:round/>
              <a:headEnd len="med" w="med" type="none"/>
              <a:tailEnd len="med" w="med" type="none"/>
            </a:ln>
          </p:spPr>
        </p:cxnSp>
      </p:grpSp>
      <p:grpSp>
        <p:nvGrpSpPr>
          <p:cNvPr id="728" name="Google Shape;728;p26"/>
          <p:cNvGrpSpPr/>
          <p:nvPr/>
        </p:nvGrpSpPr>
        <p:grpSpPr>
          <a:xfrm>
            <a:off x="4537463" y="2650325"/>
            <a:ext cx="1950250" cy="2059525"/>
            <a:chOff x="4533875" y="2650325"/>
            <a:chExt cx="1950250" cy="2059525"/>
          </a:xfrm>
        </p:grpSpPr>
        <p:sp>
          <p:nvSpPr>
            <p:cNvPr id="729" name="Google Shape;729;p26"/>
            <p:cNvSpPr/>
            <p:nvPr/>
          </p:nvSpPr>
          <p:spPr>
            <a:xfrm>
              <a:off x="6093525" y="2650325"/>
              <a:ext cx="390600" cy="166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4533875" y="4543050"/>
              <a:ext cx="390600" cy="166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26"/>
            <p:cNvCxnSpPr>
              <a:stCxn id="730" idx="7"/>
              <a:endCxn id="729" idx="3"/>
            </p:cNvCxnSpPr>
            <p:nvPr/>
          </p:nvCxnSpPr>
          <p:spPr>
            <a:xfrm flipH="1" rot="10800000">
              <a:off x="4867273" y="2792677"/>
              <a:ext cx="1283400" cy="1774800"/>
            </a:xfrm>
            <a:prstGeom prst="straightConnector1">
              <a:avLst/>
            </a:prstGeom>
            <a:noFill/>
            <a:ln cap="flat" cmpd="sng" w="9525">
              <a:solidFill>
                <a:srgbClr val="38761D"/>
              </a:solidFill>
              <a:prstDash val="solid"/>
              <a:round/>
              <a:headEnd len="med" w="med" type="none"/>
              <a:tailEnd len="med" w="med" type="none"/>
            </a:ln>
          </p:spPr>
        </p:cxnSp>
        <p:cxnSp>
          <p:nvCxnSpPr>
            <p:cNvPr id="732" name="Google Shape;732;p26"/>
            <p:cNvCxnSpPr/>
            <p:nvPr/>
          </p:nvCxnSpPr>
          <p:spPr>
            <a:xfrm>
              <a:off x="6076825" y="2880975"/>
              <a:ext cx="404700" cy="0"/>
            </a:xfrm>
            <a:prstGeom prst="straightConnector1">
              <a:avLst/>
            </a:prstGeom>
            <a:noFill/>
            <a:ln cap="flat" cmpd="sng" w="9525">
              <a:solidFill>
                <a:schemeClr val="dk2"/>
              </a:solidFill>
              <a:prstDash val="solid"/>
              <a:round/>
              <a:headEnd len="med" w="med" type="none"/>
              <a:tailEnd len="med" w="med" type="none"/>
            </a:ln>
          </p:spPr>
        </p:cxnSp>
        <p:cxnSp>
          <p:nvCxnSpPr>
            <p:cNvPr id="733" name="Google Shape;733;p26"/>
            <p:cNvCxnSpPr/>
            <p:nvPr/>
          </p:nvCxnSpPr>
          <p:spPr>
            <a:xfrm>
              <a:off x="6076825" y="3035750"/>
              <a:ext cx="404700" cy="0"/>
            </a:xfrm>
            <a:prstGeom prst="straightConnector1">
              <a:avLst/>
            </a:prstGeom>
            <a:noFill/>
            <a:ln cap="flat" cmpd="sng" w="9525">
              <a:solidFill>
                <a:schemeClr val="dk2"/>
              </a:solidFill>
              <a:prstDash val="solid"/>
              <a:round/>
              <a:headEnd len="med" w="med" type="none"/>
              <a:tailEnd len="med" w="med" type="none"/>
            </a:ln>
          </p:spPr>
        </p:cxnSp>
      </p:grpSp>
      <p:grpSp>
        <p:nvGrpSpPr>
          <p:cNvPr id="734" name="Google Shape;734;p26"/>
          <p:cNvGrpSpPr/>
          <p:nvPr/>
        </p:nvGrpSpPr>
        <p:grpSpPr>
          <a:xfrm>
            <a:off x="4629025" y="2728575"/>
            <a:ext cx="404700" cy="307175"/>
            <a:chOff x="4629025" y="2728575"/>
            <a:chExt cx="404700" cy="307175"/>
          </a:xfrm>
        </p:grpSpPr>
        <p:cxnSp>
          <p:nvCxnSpPr>
            <p:cNvPr id="735" name="Google Shape;735;p26"/>
            <p:cNvCxnSpPr/>
            <p:nvPr/>
          </p:nvCxnSpPr>
          <p:spPr>
            <a:xfrm>
              <a:off x="4629025" y="2728575"/>
              <a:ext cx="404700" cy="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26"/>
            <p:cNvCxnSpPr/>
            <p:nvPr/>
          </p:nvCxnSpPr>
          <p:spPr>
            <a:xfrm>
              <a:off x="4629025" y="2883350"/>
              <a:ext cx="404700" cy="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26"/>
            <p:cNvCxnSpPr/>
            <p:nvPr/>
          </p:nvCxnSpPr>
          <p:spPr>
            <a:xfrm>
              <a:off x="4629025" y="3035750"/>
              <a:ext cx="404700" cy="0"/>
            </a:xfrm>
            <a:prstGeom prst="straightConnector1">
              <a:avLst/>
            </a:prstGeom>
            <a:noFill/>
            <a:ln cap="flat" cmpd="sng" w="9525">
              <a:solidFill>
                <a:schemeClr val="dk2"/>
              </a:solidFill>
              <a:prstDash val="solid"/>
              <a:round/>
              <a:headEnd len="med" w="med" type="none"/>
              <a:tailEnd len="med" w="med" type="none"/>
            </a:ln>
          </p:spPr>
        </p:cxnSp>
      </p:grpSp>
      <p:sp>
        <p:nvSpPr>
          <p:cNvPr id="738" name="Google Shape;738;p26"/>
          <p:cNvSpPr/>
          <p:nvPr/>
        </p:nvSpPr>
        <p:spPr>
          <a:xfrm>
            <a:off x="1070388" y="1794450"/>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883438" y="2255713"/>
            <a:ext cx="366714" cy="632070"/>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 name="Google Shape;740;p26"/>
          <p:cNvGrpSpPr/>
          <p:nvPr/>
        </p:nvGrpSpPr>
        <p:grpSpPr>
          <a:xfrm>
            <a:off x="2962325" y="4543050"/>
            <a:ext cx="638100" cy="471600"/>
            <a:chOff x="1752600" y="1311975"/>
            <a:chExt cx="638100" cy="471600"/>
          </a:xfrm>
        </p:grpSpPr>
        <p:sp>
          <p:nvSpPr>
            <p:cNvPr id="741" name="Google Shape;741;p26"/>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42" name="Google Shape;742;p26"/>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43" name="Google Shape;743;p26"/>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44" name="Google Shape;744;p26"/>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45" name="Google Shape;745;p26"/>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46" name="Google Shape;746;p26"/>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grpSp>
        <p:nvGrpSpPr>
          <p:cNvPr id="751" name="Google Shape;751;p27"/>
          <p:cNvGrpSpPr/>
          <p:nvPr/>
        </p:nvGrpSpPr>
        <p:grpSpPr>
          <a:xfrm>
            <a:off x="5600675" y="1887150"/>
            <a:ext cx="1076400" cy="600000"/>
            <a:chOff x="1381125" y="1247775"/>
            <a:chExt cx="1076400" cy="600000"/>
          </a:xfrm>
        </p:grpSpPr>
        <p:sp>
          <p:nvSpPr>
            <p:cNvPr id="752" name="Google Shape;752;p27"/>
            <p:cNvSpPr/>
            <p:nvPr/>
          </p:nvSpPr>
          <p:spPr>
            <a:xfrm>
              <a:off x="1381125" y="1247775"/>
              <a:ext cx="1076400" cy="600000"/>
            </a:xfrm>
            <a:prstGeom prst="rect">
              <a:avLst/>
            </a:prstGeom>
            <a:solidFill>
              <a:srgbClr val="EA9999"/>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753" name="Google Shape;753;p27"/>
            <p:cNvSpPr txBox="1"/>
            <p:nvPr/>
          </p:nvSpPr>
          <p:spPr>
            <a:xfrm>
              <a:off x="1752600" y="13119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rgbClr val="980000"/>
                  </a:solidFill>
                </a:rPr>
                <a:t>6</a:t>
              </a:r>
              <a:endParaRPr sz="1100">
                <a:solidFill>
                  <a:srgbClr val="980000"/>
                </a:solidFill>
              </a:endParaRPr>
            </a:p>
          </p:txBody>
        </p:sp>
        <p:sp>
          <p:nvSpPr>
            <p:cNvPr id="754" name="Google Shape;754;p27"/>
            <p:cNvSpPr txBox="1"/>
            <p:nvPr/>
          </p:nvSpPr>
          <p:spPr>
            <a:xfrm>
              <a:off x="2133600" y="13119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rgbClr val="980000"/>
                  </a:solidFill>
                </a:rPr>
                <a:t>1</a:t>
              </a:r>
              <a:endParaRPr sz="1100">
                <a:solidFill>
                  <a:srgbClr val="980000"/>
                </a:solidFill>
              </a:endParaRPr>
            </a:p>
          </p:txBody>
        </p:sp>
        <p:sp>
          <p:nvSpPr>
            <p:cNvPr id="755" name="Google Shape;755;p27"/>
            <p:cNvSpPr txBox="1"/>
            <p:nvPr/>
          </p:nvSpPr>
          <p:spPr>
            <a:xfrm>
              <a:off x="2133600" y="14643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rgbClr val="980000"/>
                  </a:solidFill>
                </a:rPr>
                <a:t>1</a:t>
              </a:r>
              <a:endParaRPr sz="1100">
                <a:solidFill>
                  <a:srgbClr val="980000"/>
                </a:solidFill>
              </a:endParaRPr>
            </a:p>
          </p:txBody>
        </p:sp>
        <p:sp>
          <p:nvSpPr>
            <p:cNvPr id="756" name="Google Shape;756;p27"/>
            <p:cNvSpPr txBox="1"/>
            <p:nvPr/>
          </p:nvSpPr>
          <p:spPr>
            <a:xfrm>
              <a:off x="2133600" y="16167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rgbClr val="980000"/>
                  </a:solidFill>
                </a:rPr>
                <a:t>2</a:t>
              </a:r>
              <a:endParaRPr sz="1100">
                <a:solidFill>
                  <a:srgbClr val="980000"/>
                </a:solidFill>
              </a:endParaRPr>
            </a:p>
          </p:txBody>
        </p:sp>
        <p:sp>
          <p:nvSpPr>
            <p:cNvPr id="757" name="Google Shape;757;p27"/>
            <p:cNvSpPr txBox="1"/>
            <p:nvPr/>
          </p:nvSpPr>
          <p:spPr>
            <a:xfrm>
              <a:off x="1752600" y="16167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rgbClr val="980000"/>
                  </a:solidFill>
                </a:rPr>
                <a:t>4</a:t>
              </a:r>
              <a:endParaRPr sz="1100">
                <a:solidFill>
                  <a:srgbClr val="980000"/>
                </a:solidFill>
              </a:endParaRPr>
            </a:p>
          </p:txBody>
        </p:sp>
        <p:sp>
          <p:nvSpPr>
            <p:cNvPr id="758" name="Google Shape;758;p27"/>
            <p:cNvSpPr txBox="1"/>
            <p:nvPr/>
          </p:nvSpPr>
          <p:spPr>
            <a:xfrm>
              <a:off x="1752600" y="14643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rgbClr val="980000"/>
                  </a:solidFill>
                </a:rPr>
                <a:t>5</a:t>
              </a:r>
              <a:endParaRPr sz="1100">
                <a:solidFill>
                  <a:srgbClr val="980000"/>
                </a:solidFill>
              </a:endParaRPr>
            </a:p>
          </p:txBody>
        </p:sp>
        <p:sp>
          <p:nvSpPr>
            <p:cNvPr id="759" name="Google Shape;759;p27"/>
            <p:cNvSpPr txBox="1"/>
            <p:nvPr/>
          </p:nvSpPr>
          <p:spPr>
            <a:xfrm>
              <a:off x="1447800" y="14643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solidFill>
                    <a:srgbClr val="980000"/>
                  </a:solidFill>
                </a:rPr>
                <a:t>E</a:t>
              </a:r>
              <a:endParaRPr sz="1900">
                <a:solidFill>
                  <a:srgbClr val="980000"/>
                </a:solidFill>
              </a:endParaRPr>
            </a:p>
          </p:txBody>
        </p:sp>
      </p:grpSp>
      <p:sp>
        <p:nvSpPr>
          <p:cNvPr id="760" name="Google Shape;76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61" name="Google Shape;761;p27"/>
          <p:cNvSpPr txBox="1"/>
          <p:nvPr>
            <p:ph idx="4294967295" type="ctrTitle"/>
          </p:nvPr>
        </p:nvSpPr>
        <p:spPr>
          <a:xfrm>
            <a:off x="446400" y="204825"/>
            <a:ext cx="8187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Replay: Case 2: Data Corruption: E &amp; F Were Lost</a:t>
            </a:r>
            <a:endParaRPr>
              <a:latin typeface="Roboto"/>
              <a:ea typeface="Roboto"/>
              <a:cs typeface="Roboto"/>
              <a:sym typeface="Roboto"/>
            </a:endParaRPr>
          </a:p>
        </p:txBody>
      </p:sp>
      <p:cxnSp>
        <p:nvCxnSpPr>
          <p:cNvPr id="762" name="Google Shape;762;p27"/>
          <p:cNvCxnSpPr/>
          <p:nvPr/>
        </p:nvCxnSpPr>
        <p:spPr>
          <a:xfrm>
            <a:off x="1066800" y="1385900"/>
            <a:ext cx="0" cy="3329100"/>
          </a:xfrm>
          <a:prstGeom prst="straightConnector1">
            <a:avLst/>
          </a:prstGeom>
          <a:noFill/>
          <a:ln cap="flat" cmpd="sng" w="9525">
            <a:solidFill>
              <a:schemeClr val="dk2"/>
            </a:solidFill>
            <a:prstDash val="solid"/>
            <a:round/>
            <a:headEnd len="med" w="med" type="none"/>
            <a:tailEnd len="med" w="med" type="triangle"/>
          </a:ln>
        </p:spPr>
      </p:cxnSp>
      <p:cxnSp>
        <p:nvCxnSpPr>
          <p:cNvPr id="763" name="Google Shape;763;p27"/>
          <p:cNvCxnSpPr/>
          <p:nvPr/>
        </p:nvCxnSpPr>
        <p:spPr>
          <a:xfrm>
            <a:off x="1502575" y="1076325"/>
            <a:ext cx="6965100" cy="0"/>
          </a:xfrm>
          <a:prstGeom prst="straightConnector1">
            <a:avLst/>
          </a:prstGeom>
          <a:noFill/>
          <a:ln cap="flat" cmpd="sng" w="9525">
            <a:solidFill>
              <a:schemeClr val="dk2"/>
            </a:solidFill>
            <a:prstDash val="solid"/>
            <a:round/>
            <a:headEnd len="med" w="med" type="none"/>
            <a:tailEnd len="med" w="med" type="triangle"/>
          </a:ln>
        </p:spPr>
      </p:cxnSp>
      <p:grpSp>
        <p:nvGrpSpPr>
          <p:cNvPr id="764" name="Google Shape;764;p27"/>
          <p:cNvGrpSpPr/>
          <p:nvPr/>
        </p:nvGrpSpPr>
        <p:grpSpPr>
          <a:xfrm>
            <a:off x="1276375" y="1153025"/>
            <a:ext cx="1076400" cy="600000"/>
            <a:chOff x="1381125" y="1247775"/>
            <a:chExt cx="1076400" cy="600000"/>
          </a:xfrm>
        </p:grpSpPr>
        <p:sp>
          <p:nvSpPr>
            <p:cNvPr id="765" name="Google Shape;765;p27"/>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67" name="Google Shape;767;p27"/>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68" name="Google Shape;768;p27"/>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69" name="Google Shape;769;p27"/>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70" name="Google Shape;770;p27"/>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71" name="Google Shape;771;p27"/>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72" name="Google Shape;772;p27"/>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A</a:t>
              </a:r>
              <a:endParaRPr sz="1900"/>
            </a:p>
          </p:txBody>
        </p:sp>
      </p:grpSp>
      <p:cxnSp>
        <p:nvCxnSpPr>
          <p:cNvPr id="773" name="Google Shape;773;p27"/>
          <p:cNvCxnSpPr/>
          <p:nvPr/>
        </p:nvCxnSpPr>
        <p:spPr>
          <a:xfrm>
            <a:off x="976350" y="1790725"/>
            <a:ext cx="7443900" cy="0"/>
          </a:xfrm>
          <a:prstGeom prst="straightConnector1">
            <a:avLst/>
          </a:prstGeom>
          <a:noFill/>
          <a:ln cap="flat" cmpd="sng" w="9525">
            <a:solidFill>
              <a:srgbClr val="B7B7B7"/>
            </a:solidFill>
            <a:prstDash val="dash"/>
            <a:round/>
            <a:headEnd len="med" w="med" type="none"/>
            <a:tailEnd len="med" w="med" type="none"/>
          </a:ln>
        </p:spPr>
      </p:cxnSp>
      <p:cxnSp>
        <p:nvCxnSpPr>
          <p:cNvPr id="774" name="Google Shape;774;p27"/>
          <p:cNvCxnSpPr/>
          <p:nvPr/>
        </p:nvCxnSpPr>
        <p:spPr>
          <a:xfrm>
            <a:off x="942975" y="2519375"/>
            <a:ext cx="7453200" cy="0"/>
          </a:xfrm>
          <a:prstGeom prst="straightConnector1">
            <a:avLst/>
          </a:prstGeom>
          <a:noFill/>
          <a:ln cap="flat" cmpd="sng" w="9525">
            <a:solidFill>
              <a:srgbClr val="B7B7B7"/>
            </a:solidFill>
            <a:prstDash val="dash"/>
            <a:round/>
            <a:headEnd len="med" w="med" type="none"/>
            <a:tailEnd len="med" w="med" type="none"/>
          </a:ln>
        </p:spPr>
      </p:cxnSp>
      <p:cxnSp>
        <p:nvCxnSpPr>
          <p:cNvPr id="775" name="Google Shape;775;p27"/>
          <p:cNvCxnSpPr/>
          <p:nvPr/>
        </p:nvCxnSpPr>
        <p:spPr>
          <a:xfrm>
            <a:off x="942975" y="3247800"/>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776" name="Google Shape;776;p27"/>
          <p:cNvCxnSpPr/>
          <p:nvPr/>
        </p:nvCxnSpPr>
        <p:spPr>
          <a:xfrm>
            <a:off x="942975" y="3971625"/>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777" name="Google Shape;777;p27"/>
          <p:cNvCxnSpPr/>
          <p:nvPr/>
        </p:nvCxnSpPr>
        <p:spPr>
          <a:xfrm>
            <a:off x="25193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778" name="Google Shape;778;p27"/>
          <p:cNvCxnSpPr/>
          <p:nvPr/>
        </p:nvCxnSpPr>
        <p:spPr>
          <a:xfrm>
            <a:off x="39671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779" name="Google Shape;779;p27"/>
          <p:cNvCxnSpPr/>
          <p:nvPr/>
        </p:nvCxnSpPr>
        <p:spPr>
          <a:xfrm>
            <a:off x="5414975" y="1000125"/>
            <a:ext cx="0" cy="3638700"/>
          </a:xfrm>
          <a:prstGeom prst="straightConnector1">
            <a:avLst/>
          </a:prstGeom>
          <a:noFill/>
          <a:ln cap="flat" cmpd="sng" w="9525">
            <a:solidFill>
              <a:srgbClr val="B7B7B7"/>
            </a:solidFill>
            <a:prstDash val="dash"/>
            <a:round/>
            <a:headEnd len="med" w="med" type="none"/>
            <a:tailEnd len="med" w="med" type="none"/>
          </a:ln>
        </p:spPr>
      </p:cxnSp>
      <p:cxnSp>
        <p:nvCxnSpPr>
          <p:cNvPr id="780" name="Google Shape;780;p27"/>
          <p:cNvCxnSpPr/>
          <p:nvPr/>
        </p:nvCxnSpPr>
        <p:spPr>
          <a:xfrm>
            <a:off x="6862775" y="1000125"/>
            <a:ext cx="0" cy="3676800"/>
          </a:xfrm>
          <a:prstGeom prst="straightConnector1">
            <a:avLst/>
          </a:prstGeom>
          <a:noFill/>
          <a:ln cap="flat" cmpd="sng" w="9525">
            <a:solidFill>
              <a:srgbClr val="B7B7B7"/>
            </a:solidFill>
            <a:prstDash val="dash"/>
            <a:round/>
            <a:headEnd len="med" w="med" type="none"/>
            <a:tailEnd len="med" w="med" type="none"/>
          </a:ln>
        </p:spPr>
      </p:cxnSp>
      <p:grpSp>
        <p:nvGrpSpPr>
          <p:cNvPr id="781" name="Google Shape;781;p27"/>
          <p:cNvGrpSpPr/>
          <p:nvPr/>
        </p:nvGrpSpPr>
        <p:grpSpPr>
          <a:xfrm>
            <a:off x="2705075" y="1855050"/>
            <a:ext cx="1076400" cy="600000"/>
            <a:chOff x="1381125" y="1247775"/>
            <a:chExt cx="1076400" cy="600000"/>
          </a:xfrm>
        </p:grpSpPr>
        <p:sp>
          <p:nvSpPr>
            <p:cNvPr id="782" name="Google Shape;782;p27"/>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784" name="Google Shape;784;p27"/>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785" name="Google Shape;785;p27"/>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86" name="Google Shape;786;p27"/>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87" name="Google Shape;787;p27"/>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88" name="Google Shape;788;p27"/>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89" name="Google Shape;789;p27"/>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B</a:t>
              </a:r>
              <a:endParaRPr sz="1900"/>
            </a:p>
          </p:txBody>
        </p:sp>
      </p:grpSp>
      <p:grpSp>
        <p:nvGrpSpPr>
          <p:cNvPr id="790" name="Google Shape;790;p27"/>
          <p:cNvGrpSpPr/>
          <p:nvPr/>
        </p:nvGrpSpPr>
        <p:grpSpPr>
          <a:xfrm>
            <a:off x="4152875" y="1133525"/>
            <a:ext cx="1076400" cy="600000"/>
            <a:chOff x="1381125" y="1247775"/>
            <a:chExt cx="1076400" cy="600000"/>
          </a:xfrm>
        </p:grpSpPr>
        <p:sp>
          <p:nvSpPr>
            <p:cNvPr id="791" name="Google Shape;791;p27"/>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793" name="Google Shape;793;p27"/>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794" name="Google Shape;794;p27"/>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795" name="Google Shape;795;p27"/>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796" name="Google Shape;796;p27"/>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797" name="Google Shape;797;p27"/>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798" name="Google Shape;798;p27"/>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C</a:t>
              </a:r>
              <a:endParaRPr sz="1900"/>
            </a:p>
          </p:txBody>
        </p:sp>
      </p:grpSp>
      <p:grpSp>
        <p:nvGrpSpPr>
          <p:cNvPr id="799" name="Google Shape;799;p27"/>
          <p:cNvGrpSpPr/>
          <p:nvPr/>
        </p:nvGrpSpPr>
        <p:grpSpPr>
          <a:xfrm>
            <a:off x="4152875" y="2583575"/>
            <a:ext cx="1076400" cy="600000"/>
            <a:chOff x="1381125" y="1247775"/>
            <a:chExt cx="1076400" cy="600000"/>
          </a:xfrm>
        </p:grpSpPr>
        <p:sp>
          <p:nvSpPr>
            <p:cNvPr id="800" name="Google Shape;800;p27"/>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802" name="Google Shape;802;p27"/>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803" name="Google Shape;803;p27"/>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804" name="Google Shape;804;p27"/>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805" name="Google Shape;805;p27"/>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806" name="Google Shape;806;p27"/>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807" name="Google Shape;807;p27"/>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D</a:t>
              </a:r>
              <a:endParaRPr sz="1900"/>
            </a:p>
          </p:txBody>
        </p:sp>
      </p:grpSp>
      <p:sp>
        <p:nvSpPr>
          <p:cNvPr id="808" name="Google Shape;808;p27"/>
          <p:cNvSpPr txBox="1"/>
          <p:nvPr/>
        </p:nvSpPr>
        <p:spPr>
          <a:xfrm>
            <a:off x="733450" y="13696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4</a:t>
            </a:r>
            <a:endParaRPr sz="1900"/>
          </a:p>
        </p:txBody>
      </p:sp>
      <p:sp>
        <p:nvSpPr>
          <p:cNvPr id="809" name="Google Shape;809;p27"/>
          <p:cNvSpPr txBox="1"/>
          <p:nvPr/>
        </p:nvSpPr>
        <p:spPr>
          <a:xfrm>
            <a:off x="733450" y="2817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6</a:t>
            </a:r>
            <a:endParaRPr sz="1900"/>
          </a:p>
        </p:txBody>
      </p:sp>
      <p:sp>
        <p:nvSpPr>
          <p:cNvPr id="810" name="Google Shape;810;p27"/>
          <p:cNvSpPr txBox="1"/>
          <p:nvPr/>
        </p:nvSpPr>
        <p:spPr>
          <a:xfrm>
            <a:off x="733450" y="35032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7</a:t>
            </a:r>
            <a:endParaRPr sz="1900"/>
          </a:p>
        </p:txBody>
      </p:sp>
      <p:sp>
        <p:nvSpPr>
          <p:cNvPr id="811" name="Google Shape;811;p27"/>
          <p:cNvSpPr txBox="1"/>
          <p:nvPr/>
        </p:nvSpPr>
        <p:spPr>
          <a:xfrm>
            <a:off x="733450" y="41890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8</a:t>
            </a:r>
            <a:endParaRPr sz="1900"/>
          </a:p>
        </p:txBody>
      </p:sp>
      <p:sp>
        <p:nvSpPr>
          <p:cNvPr id="812" name="Google Shape;812;p27"/>
          <p:cNvSpPr txBox="1"/>
          <p:nvPr/>
        </p:nvSpPr>
        <p:spPr>
          <a:xfrm>
            <a:off x="733450" y="2055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5</a:t>
            </a:r>
            <a:endParaRPr sz="1900"/>
          </a:p>
        </p:txBody>
      </p:sp>
      <p:sp>
        <p:nvSpPr>
          <p:cNvPr id="813" name="Google Shape;813;p27"/>
          <p:cNvSpPr txBox="1"/>
          <p:nvPr/>
        </p:nvSpPr>
        <p:spPr>
          <a:xfrm>
            <a:off x="14945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11</a:t>
            </a:r>
            <a:endParaRPr sz="1900"/>
          </a:p>
        </p:txBody>
      </p:sp>
      <p:sp>
        <p:nvSpPr>
          <p:cNvPr id="814" name="Google Shape;814;p27"/>
          <p:cNvSpPr txBox="1"/>
          <p:nvPr/>
        </p:nvSpPr>
        <p:spPr>
          <a:xfrm>
            <a:off x="2942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12</a:t>
            </a:r>
            <a:endParaRPr sz="1900"/>
          </a:p>
        </p:txBody>
      </p:sp>
      <p:sp>
        <p:nvSpPr>
          <p:cNvPr id="815" name="Google Shape;815;p27"/>
          <p:cNvSpPr txBox="1"/>
          <p:nvPr/>
        </p:nvSpPr>
        <p:spPr>
          <a:xfrm>
            <a:off x="43901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13</a:t>
            </a:r>
            <a:endParaRPr sz="1900"/>
          </a:p>
        </p:txBody>
      </p:sp>
      <p:sp>
        <p:nvSpPr>
          <p:cNvPr id="816" name="Google Shape;816;p27"/>
          <p:cNvSpPr txBox="1"/>
          <p:nvPr/>
        </p:nvSpPr>
        <p:spPr>
          <a:xfrm>
            <a:off x="58379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14</a:t>
            </a:r>
            <a:endParaRPr sz="1900"/>
          </a:p>
        </p:txBody>
      </p:sp>
      <p:sp>
        <p:nvSpPr>
          <p:cNvPr id="817" name="Google Shape;817;p27"/>
          <p:cNvSpPr txBox="1"/>
          <p:nvPr/>
        </p:nvSpPr>
        <p:spPr>
          <a:xfrm>
            <a:off x="7133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15</a:t>
            </a:r>
            <a:endParaRPr sz="1900"/>
          </a:p>
        </p:txBody>
      </p:sp>
      <p:cxnSp>
        <p:nvCxnSpPr>
          <p:cNvPr id="818" name="Google Shape;818;p27"/>
          <p:cNvCxnSpPr/>
          <p:nvPr/>
        </p:nvCxnSpPr>
        <p:spPr>
          <a:xfrm rot="10800000">
            <a:off x="1073800" y="1076300"/>
            <a:ext cx="438300" cy="0"/>
          </a:xfrm>
          <a:prstGeom prst="straightConnector1">
            <a:avLst/>
          </a:prstGeom>
          <a:noFill/>
          <a:ln cap="flat" cmpd="sng" w="9525">
            <a:solidFill>
              <a:schemeClr val="dk2"/>
            </a:solidFill>
            <a:prstDash val="dash"/>
            <a:round/>
            <a:headEnd len="med" w="med" type="none"/>
            <a:tailEnd len="med" w="med" type="none"/>
          </a:ln>
        </p:spPr>
      </p:cxnSp>
      <p:cxnSp>
        <p:nvCxnSpPr>
          <p:cNvPr id="819" name="Google Shape;819;p27"/>
          <p:cNvCxnSpPr/>
          <p:nvPr/>
        </p:nvCxnSpPr>
        <p:spPr>
          <a:xfrm rot="10800000">
            <a:off x="1066800" y="1076275"/>
            <a:ext cx="0" cy="312000"/>
          </a:xfrm>
          <a:prstGeom prst="straightConnector1">
            <a:avLst/>
          </a:prstGeom>
          <a:noFill/>
          <a:ln cap="flat" cmpd="sng" w="9525">
            <a:solidFill>
              <a:schemeClr val="dk2"/>
            </a:solidFill>
            <a:prstDash val="dash"/>
            <a:round/>
            <a:headEnd len="med" w="med" type="none"/>
            <a:tailEnd len="med" w="med" type="none"/>
          </a:ln>
        </p:spPr>
      </p:cxnSp>
      <p:grpSp>
        <p:nvGrpSpPr>
          <p:cNvPr id="820" name="Google Shape;820;p27"/>
          <p:cNvGrpSpPr/>
          <p:nvPr/>
        </p:nvGrpSpPr>
        <p:grpSpPr>
          <a:xfrm>
            <a:off x="7058000" y="4031388"/>
            <a:ext cx="1076400" cy="600000"/>
            <a:chOff x="1381125" y="1247775"/>
            <a:chExt cx="1076400" cy="600000"/>
          </a:xfrm>
        </p:grpSpPr>
        <p:sp>
          <p:nvSpPr>
            <p:cNvPr id="821" name="Google Shape;821;p27"/>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823" name="Google Shape;823;p27"/>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824" name="Google Shape;824;p27"/>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825" name="Google Shape;825;p27"/>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826" name="Google Shape;826;p27"/>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827" name="Google Shape;827;p27"/>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H</a:t>
              </a:r>
              <a:endParaRPr sz="1900"/>
            </a:p>
          </p:txBody>
        </p:sp>
        <p:sp>
          <p:nvSpPr>
            <p:cNvPr id="828" name="Google Shape;828;p27"/>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cxnSp>
        <p:nvCxnSpPr>
          <p:cNvPr id="829" name="Google Shape;829;p27"/>
          <p:cNvCxnSpPr/>
          <p:nvPr/>
        </p:nvCxnSpPr>
        <p:spPr>
          <a:xfrm>
            <a:off x="8310575" y="1000125"/>
            <a:ext cx="0" cy="3676800"/>
          </a:xfrm>
          <a:prstGeom prst="straightConnector1">
            <a:avLst/>
          </a:prstGeom>
          <a:noFill/>
          <a:ln cap="flat" cmpd="sng" w="9525">
            <a:solidFill>
              <a:srgbClr val="B7B7B7"/>
            </a:solidFill>
            <a:prstDash val="dash"/>
            <a:round/>
            <a:headEnd len="med" w="med" type="none"/>
            <a:tailEnd len="med" w="med" type="none"/>
          </a:ln>
        </p:spPr>
      </p:cxnSp>
      <p:sp>
        <p:nvSpPr>
          <p:cNvPr id="830" name="Google Shape;830;p27"/>
          <p:cNvSpPr txBox="1"/>
          <p:nvPr/>
        </p:nvSpPr>
        <p:spPr>
          <a:xfrm>
            <a:off x="528650" y="4722425"/>
            <a:ext cx="4620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txg</a:t>
            </a:r>
            <a:endParaRPr sz="1900"/>
          </a:p>
        </p:txBody>
      </p:sp>
      <p:sp>
        <p:nvSpPr>
          <p:cNvPr id="831" name="Google Shape;831;p27"/>
          <p:cNvSpPr txBox="1"/>
          <p:nvPr/>
        </p:nvSpPr>
        <p:spPr>
          <a:xfrm>
            <a:off x="7777150" y="1173425"/>
            <a:ext cx="12714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generation</a:t>
            </a:r>
            <a:endParaRPr sz="1900"/>
          </a:p>
        </p:txBody>
      </p:sp>
      <p:sp>
        <p:nvSpPr>
          <p:cNvPr id="832" name="Google Shape;832;p27"/>
          <p:cNvSpPr/>
          <p:nvPr/>
        </p:nvSpPr>
        <p:spPr>
          <a:xfrm>
            <a:off x="1070388" y="1068438"/>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27"/>
          <p:cNvGrpSpPr/>
          <p:nvPr/>
        </p:nvGrpSpPr>
        <p:grpSpPr>
          <a:xfrm>
            <a:off x="7048475" y="3309700"/>
            <a:ext cx="1076400" cy="600000"/>
            <a:chOff x="1381125" y="1247775"/>
            <a:chExt cx="1076400" cy="600000"/>
          </a:xfrm>
        </p:grpSpPr>
        <p:sp>
          <p:nvSpPr>
            <p:cNvPr id="834" name="Google Shape;834;p27"/>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836" name="Google Shape;836;p27"/>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837" name="Google Shape;837;p27"/>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838" name="Google Shape;838;p27"/>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839" name="Google Shape;839;p27"/>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840" name="Google Shape;840;p27"/>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a:t>
              </a:r>
              <a:endParaRPr sz="1900"/>
            </a:p>
          </p:txBody>
        </p:sp>
        <p:sp>
          <p:nvSpPr>
            <p:cNvPr id="841" name="Google Shape;841;p27"/>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sp>
        <p:nvSpPr>
          <p:cNvPr id="842" name="Google Shape;842;p27"/>
          <p:cNvSpPr/>
          <p:nvPr/>
        </p:nvSpPr>
        <p:spPr>
          <a:xfrm>
            <a:off x="4029075" y="2524125"/>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1</a:t>
            </a:r>
            <a:endParaRPr sz="1300"/>
          </a:p>
        </p:txBody>
      </p:sp>
      <p:sp>
        <p:nvSpPr>
          <p:cNvPr id="843" name="Google Shape;843;p27"/>
          <p:cNvSpPr/>
          <p:nvPr/>
        </p:nvSpPr>
        <p:spPr>
          <a:xfrm>
            <a:off x="6924675" y="3183600"/>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2</a:t>
            </a:r>
            <a:endParaRPr sz="1300"/>
          </a:p>
        </p:txBody>
      </p:sp>
      <p:sp>
        <p:nvSpPr>
          <p:cNvPr id="844" name="Google Shape;844;p27"/>
          <p:cNvSpPr/>
          <p:nvPr/>
        </p:nvSpPr>
        <p:spPr>
          <a:xfrm>
            <a:off x="6924675" y="3945600"/>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3</a:t>
            </a:r>
            <a:endParaRPr sz="1300"/>
          </a:p>
        </p:txBody>
      </p:sp>
      <p:sp>
        <p:nvSpPr>
          <p:cNvPr id="845" name="Google Shape;845;p27"/>
          <p:cNvSpPr/>
          <p:nvPr/>
        </p:nvSpPr>
        <p:spPr>
          <a:xfrm>
            <a:off x="1066800" y="1796813"/>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4533875" y="4543050"/>
            <a:ext cx="390600" cy="166800"/>
          </a:xfrm>
          <a:prstGeom prst="ellipse">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847" name="Google Shape;847;p27"/>
          <p:cNvSpPr/>
          <p:nvPr/>
        </p:nvSpPr>
        <p:spPr>
          <a:xfrm>
            <a:off x="7558200" y="3376250"/>
            <a:ext cx="390600" cy="166800"/>
          </a:xfrm>
          <a:prstGeom prst="ellipse">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 name="Google Shape;848;p27"/>
          <p:cNvCxnSpPr>
            <a:stCxn id="846" idx="7"/>
            <a:endCxn id="847" idx="3"/>
          </p:cNvCxnSpPr>
          <p:nvPr/>
        </p:nvCxnSpPr>
        <p:spPr>
          <a:xfrm flipH="1" rot="10800000">
            <a:off x="4867273" y="3518677"/>
            <a:ext cx="2748000" cy="1048800"/>
          </a:xfrm>
          <a:prstGeom prst="straightConnector1">
            <a:avLst/>
          </a:prstGeom>
          <a:noFill/>
          <a:ln cap="flat" cmpd="sng" w="9525">
            <a:solidFill>
              <a:srgbClr val="990000"/>
            </a:solidFill>
            <a:prstDash val="solid"/>
            <a:round/>
            <a:headEnd len="med" w="med" type="none"/>
            <a:tailEnd len="med" w="med" type="none"/>
          </a:ln>
        </p:spPr>
      </p:cxnSp>
      <p:cxnSp>
        <p:nvCxnSpPr>
          <p:cNvPr id="849" name="Google Shape;849;p27"/>
          <p:cNvCxnSpPr/>
          <p:nvPr/>
        </p:nvCxnSpPr>
        <p:spPr>
          <a:xfrm>
            <a:off x="7544100" y="3764400"/>
            <a:ext cx="404700" cy="0"/>
          </a:xfrm>
          <a:prstGeom prst="straightConnector1">
            <a:avLst/>
          </a:prstGeom>
          <a:noFill/>
          <a:ln cap="flat" cmpd="sng" w="9525">
            <a:solidFill>
              <a:schemeClr val="dk2"/>
            </a:solidFill>
            <a:prstDash val="solid"/>
            <a:round/>
            <a:headEnd len="med" w="med" type="none"/>
            <a:tailEnd len="med" w="med" type="none"/>
          </a:ln>
        </p:spPr>
      </p:cxnSp>
      <p:cxnSp>
        <p:nvCxnSpPr>
          <p:cNvPr id="850" name="Google Shape;850;p27"/>
          <p:cNvCxnSpPr/>
          <p:nvPr/>
        </p:nvCxnSpPr>
        <p:spPr>
          <a:xfrm>
            <a:off x="7544100" y="3612000"/>
            <a:ext cx="404700" cy="0"/>
          </a:xfrm>
          <a:prstGeom prst="straightConnector1">
            <a:avLst/>
          </a:prstGeom>
          <a:noFill/>
          <a:ln cap="flat" cmpd="sng" w="9525">
            <a:solidFill>
              <a:schemeClr val="dk2"/>
            </a:solidFill>
            <a:prstDash val="solid"/>
            <a:round/>
            <a:headEnd len="med" w="med" type="none"/>
            <a:tailEnd len="med" w="med" type="none"/>
          </a:ln>
        </p:spPr>
      </p:cxnSp>
      <p:grpSp>
        <p:nvGrpSpPr>
          <p:cNvPr id="851" name="Google Shape;851;p27"/>
          <p:cNvGrpSpPr/>
          <p:nvPr/>
        </p:nvGrpSpPr>
        <p:grpSpPr>
          <a:xfrm>
            <a:off x="4924475" y="4095400"/>
            <a:ext cx="3024325" cy="531050"/>
            <a:chOff x="4924475" y="4095400"/>
            <a:chExt cx="3024325" cy="531050"/>
          </a:xfrm>
        </p:grpSpPr>
        <p:sp>
          <p:nvSpPr>
            <p:cNvPr id="852" name="Google Shape;852;p27"/>
            <p:cNvSpPr/>
            <p:nvPr/>
          </p:nvSpPr>
          <p:spPr>
            <a:xfrm>
              <a:off x="7558200" y="4095400"/>
              <a:ext cx="390600" cy="166800"/>
            </a:xfrm>
            <a:prstGeom prst="ellipse">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3" name="Google Shape;853;p27"/>
            <p:cNvCxnSpPr>
              <a:stCxn id="846" idx="6"/>
              <a:endCxn id="852" idx="2"/>
            </p:cNvCxnSpPr>
            <p:nvPr/>
          </p:nvCxnSpPr>
          <p:spPr>
            <a:xfrm flipH="1" rot="10800000">
              <a:off x="4924475" y="4178850"/>
              <a:ext cx="2633700" cy="447600"/>
            </a:xfrm>
            <a:prstGeom prst="straightConnector1">
              <a:avLst/>
            </a:prstGeom>
            <a:noFill/>
            <a:ln cap="flat" cmpd="sng" w="9525">
              <a:solidFill>
                <a:srgbClr val="990000"/>
              </a:solidFill>
              <a:prstDash val="solid"/>
              <a:round/>
              <a:headEnd len="med" w="med" type="none"/>
              <a:tailEnd len="med" w="med" type="none"/>
            </a:ln>
          </p:spPr>
        </p:cxnSp>
        <p:cxnSp>
          <p:nvCxnSpPr>
            <p:cNvPr id="854" name="Google Shape;854;p27"/>
            <p:cNvCxnSpPr/>
            <p:nvPr/>
          </p:nvCxnSpPr>
          <p:spPr>
            <a:xfrm>
              <a:off x="7544100" y="4331400"/>
              <a:ext cx="404700" cy="0"/>
            </a:xfrm>
            <a:prstGeom prst="straightConnector1">
              <a:avLst/>
            </a:prstGeom>
            <a:noFill/>
            <a:ln cap="flat" cmpd="sng" w="9525">
              <a:solidFill>
                <a:schemeClr val="dk2"/>
              </a:solidFill>
              <a:prstDash val="solid"/>
              <a:round/>
              <a:headEnd len="med" w="med" type="none"/>
              <a:tailEnd len="med" w="med" type="none"/>
            </a:ln>
          </p:spPr>
        </p:cxnSp>
        <p:cxnSp>
          <p:nvCxnSpPr>
            <p:cNvPr id="855" name="Google Shape;855;p27"/>
            <p:cNvCxnSpPr/>
            <p:nvPr/>
          </p:nvCxnSpPr>
          <p:spPr>
            <a:xfrm>
              <a:off x="7544100" y="4483800"/>
              <a:ext cx="404700" cy="0"/>
            </a:xfrm>
            <a:prstGeom prst="straightConnector1">
              <a:avLst/>
            </a:prstGeom>
            <a:noFill/>
            <a:ln cap="flat" cmpd="sng" w="9525">
              <a:solidFill>
                <a:schemeClr val="dk2"/>
              </a:solidFill>
              <a:prstDash val="solid"/>
              <a:round/>
              <a:headEnd len="med" w="med" type="none"/>
              <a:tailEnd len="med" w="med" type="none"/>
            </a:ln>
          </p:spPr>
        </p:cxnSp>
      </p:grpSp>
      <p:grpSp>
        <p:nvGrpSpPr>
          <p:cNvPr id="856" name="Google Shape;856;p27"/>
          <p:cNvGrpSpPr/>
          <p:nvPr/>
        </p:nvGrpSpPr>
        <p:grpSpPr>
          <a:xfrm>
            <a:off x="4410125" y="4543050"/>
            <a:ext cx="638100" cy="471600"/>
            <a:chOff x="1752600" y="1311975"/>
            <a:chExt cx="638100" cy="471600"/>
          </a:xfrm>
        </p:grpSpPr>
        <p:sp>
          <p:nvSpPr>
            <p:cNvPr id="857" name="Google Shape;857;p27"/>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200"/>
                <a:t>6</a:t>
              </a:r>
              <a:endParaRPr b="1" sz="1100"/>
            </a:p>
          </p:txBody>
        </p:sp>
        <p:sp>
          <p:nvSpPr>
            <p:cNvPr id="858" name="Google Shape;858;p27"/>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1</a:t>
              </a:r>
              <a:endParaRPr b="1" sz="1100"/>
            </a:p>
          </p:txBody>
        </p:sp>
        <p:sp>
          <p:nvSpPr>
            <p:cNvPr id="859" name="Google Shape;859;p27"/>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860" name="Google Shape;860;p27"/>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861" name="Google Shape;861;p27"/>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862" name="Google Shape;862;p27"/>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sp>
        <p:nvSpPr>
          <p:cNvPr id="863" name="Google Shape;863;p27"/>
          <p:cNvSpPr/>
          <p:nvPr/>
        </p:nvSpPr>
        <p:spPr>
          <a:xfrm>
            <a:off x="883438" y="2255713"/>
            <a:ext cx="366714" cy="632070"/>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27"/>
          <p:cNvGrpSpPr/>
          <p:nvPr/>
        </p:nvGrpSpPr>
        <p:grpSpPr>
          <a:xfrm>
            <a:off x="4629025" y="2728575"/>
            <a:ext cx="404700" cy="307175"/>
            <a:chOff x="4629025" y="2728575"/>
            <a:chExt cx="404700" cy="307175"/>
          </a:xfrm>
        </p:grpSpPr>
        <p:cxnSp>
          <p:nvCxnSpPr>
            <p:cNvPr id="865" name="Google Shape;865;p27"/>
            <p:cNvCxnSpPr/>
            <p:nvPr/>
          </p:nvCxnSpPr>
          <p:spPr>
            <a:xfrm>
              <a:off x="4629025" y="2728575"/>
              <a:ext cx="404700" cy="0"/>
            </a:xfrm>
            <a:prstGeom prst="straightConnector1">
              <a:avLst/>
            </a:prstGeom>
            <a:noFill/>
            <a:ln cap="flat" cmpd="sng" w="9525">
              <a:solidFill>
                <a:schemeClr val="dk2"/>
              </a:solidFill>
              <a:prstDash val="solid"/>
              <a:round/>
              <a:headEnd len="med" w="med" type="none"/>
              <a:tailEnd len="med" w="med" type="none"/>
            </a:ln>
          </p:spPr>
        </p:cxnSp>
        <p:cxnSp>
          <p:nvCxnSpPr>
            <p:cNvPr id="866" name="Google Shape;866;p27"/>
            <p:cNvCxnSpPr/>
            <p:nvPr/>
          </p:nvCxnSpPr>
          <p:spPr>
            <a:xfrm>
              <a:off x="4629025" y="2883350"/>
              <a:ext cx="404700" cy="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27"/>
            <p:cNvCxnSpPr/>
            <p:nvPr/>
          </p:nvCxnSpPr>
          <p:spPr>
            <a:xfrm>
              <a:off x="4629025" y="3035750"/>
              <a:ext cx="404700" cy="0"/>
            </a:xfrm>
            <a:prstGeom prst="straightConnector1">
              <a:avLst/>
            </a:prstGeom>
            <a:noFill/>
            <a:ln cap="flat" cmpd="sng" w="9525">
              <a:solidFill>
                <a:schemeClr val="dk2"/>
              </a:solidFill>
              <a:prstDash val="solid"/>
              <a:round/>
              <a:headEnd len="med" w="med" type="none"/>
              <a:tailEnd len="med" w="med" type="none"/>
            </a:ln>
          </p:spPr>
        </p:cxnSp>
      </p:grpSp>
      <p:sp>
        <p:nvSpPr>
          <p:cNvPr id="868" name="Google Shape;868;p27"/>
          <p:cNvSpPr/>
          <p:nvPr/>
        </p:nvSpPr>
        <p:spPr>
          <a:xfrm>
            <a:off x="3578675" y="3312000"/>
            <a:ext cx="2410500" cy="898800"/>
          </a:xfrm>
          <a:prstGeom prst="wedgeRoundRectCallout">
            <a:avLst>
              <a:gd fmla="val 31908" name="adj1"/>
              <a:gd fmla="val 58926"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72000" lIns="72000" spcFirstLastPara="1" rIns="91425" wrap="square" tIns="72000">
            <a:noAutofit/>
          </a:bodyPr>
          <a:lstStyle/>
          <a:p>
            <a:pPr indent="0" lvl="0" marL="0" rtl="0" algn="l">
              <a:spcBef>
                <a:spcPts val="0"/>
              </a:spcBef>
              <a:spcAft>
                <a:spcPts val="0"/>
              </a:spcAft>
              <a:buNone/>
            </a:pPr>
            <a:r>
              <a:rPr lang="en-GB">
                <a:solidFill>
                  <a:schemeClr val="dk1"/>
                </a:solidFill>
              </a:rPr>
              <a:t>“</a:t>
            </a:r>
            <a:r>
              <a:rPr lang="en-GB">
                <a:solidFill>
                  <a:schemeClr val="dk1"/>
                </a:solidFill>
              </a:rPr>
              <a:t>Missing entries detected, with G or H as witnesses.”</a:t>
            </a:r>
            <a:endParaRPr/>
          </a:p>
        </p:txBody>
      </p:sp>
      <p:grpSp>
        <p:nvGrpSpPr>
          <p:cNvPr id="869" name="Google Shape;869;p27"/>
          <p:cNvGrpSpPr/>
          <p:nvPr/>
        </p:nvGrpSpPr>
        <p:grpSpPr>
          <a:xfrm>
            <a:off x="5600675" y="2583588"/>
            <a:ext cx="1076400" cy="600000"/>
            <a:chOff x="1381125" y="1247775"/>
            <a:chExt cx="1076400" cy="600000"/>
          </a:xfrm>
        </p:grpSpPr>
        <p:sp>
          <p:nvSpPr>
            <p:cNvPr id="870" name="Google Shape;870;p27"/>
            <p:cNvSpPr/>
            <p:nvPr/>
          </p:nvSpPr>
          <p:spPr>
            <a:xfrm>
              <a:off x="1381125" y="1247775"/>
              <a:ext cx="1076400" cy="600000"/>
            </a:xfrm>
            <a:prstGeom prst="rect">
              <a:avLst/>
            </a:prstGeom>
            <a:solidFill>
              <a:srgbClr val="EA9999"/>
            </a:solid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871" name="Google Shape;871;p27"/>
            <p:cNvSpPr txBox="1"/>
            <p:nvPr/>
          </p:nvSpPr>
          <p:spPr>
            <a:xfrm>
              <a:off x="1752600" y="13119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rgbClr val="980000"/>
                  </a:solidFill>
                </a:rPr>
                <a:t>6</a:t>
              </a:r>
              <a:endParaRPr sz="1100">
                <a:solidFill>
                  <a:srgbClr val="980000"/>
                </a:solidFill>
              </a:endParaRPr>
            </a:p>
          </p:txBody>
        </p:sp>
        <p:sp>
          <p:nvSpPr>
            <p:cNvPr id="872" name="Google Shape;872;p27"/>
            <p:cNvSpPr txBox="1"/>
            <p:nvPr/>
          </p:nvSpPr>
          <p:spPr>
            <a:xfrm>
              <a:off x="2133600" y="13119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rgbClr val="980000"/>
                  </a:solidFill>
                </a:rPr>
                <a:t>1</a:t>
              </a:r>
              <a:endParaRPr sz="1100">
                <a:solidFill>
                  <a:srgbClr val="980000"/>
                </a:solidFill>
              </a:endParaRPr>
            </a:p>
          </p:txBody>
        </p:sp>
        <p:sp>
          <p:nvSpPr>
            <p:cNvPr id="873" name="Google Shape;873;p27"/>
            <p:cNvSpPr txBox="1"/>
            <p:nvPr/>
          </p:nvSpPr>
          <p:spPr>
            <a:xfrm>
              <a:off x="2133600" y="14643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rgbClr val="980000"/>
                  </a:solidFill>
                </a:rPr>
                <a:t>1</a:t>
              </a:r>
              <a:endParaRPr sz="1100">
                <a:solidFill>
                  <a:srgbClr val="980000"/>
                </a:solidFill>
              </a:endParaRPr>
            </a:p>
          </p:txBody>
        </p:sp>
        <p:sp>
          <p:nvSpPr>
            <p:cNvPr id="874" name="Google Shape;874;p27"/>
            <p:cNvSpPr txBox="1"/>
            <p:nvPr/>
          </p:nvSpPr>
          <p:spPr>
            <a:xfrm>
              <a:off x="2133600" y="16167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rgbClr val="980000"/>
                  </a:solidFill>
                </a:rPr>
                <a:t>2</a:t>
              </a:r>
              <a:endParaRPr sz="1100">
                <a:solidFill>
                  <a:srgbClr val="980000"/>
                </a:solidFill>
              </a:endParaRPr>
            </a:p>
          </p:txBody>
        </p:sp>
        <p:sp>
          <p:nvSpPr>
            <p:cNvPr id="875" name="Google Shape;875;p27"/>
            <p:cNvSpPr txBox="1"/>
            <p:nvPr/>
          </p:nvSpPr>
          <p:spPr>
            <a:xfrm>
              <a:off x="1752600" y="16167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rgbClr val="980000"/>
                  </a:solidFill>
                </a:rPr>
                <a:t>4</a:t>
              </a:r>
              <a:endParaRPr sz="1100">
                <a:solidFill>
                  <a:srgbClr val="980000"/>
                </a:solidFill>
              </a:endParaRPr>
            </a:p>
          </p:txBody>
        </p:sp>
        <p:sp>
          <p:nvSpPr>
            <p:cNvPr id="876" name="Google Shape;876;p27"/>
            <p:cNvSpPr txBox="1"/>
            <p:nvPr/>
          </p:nvSpPr>
          <p:spPr>
            <a:xfrm>
              <a:off x="1752600" y="14643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rgbClr val="980000"/>
                  </a:solidFill>
                </a:rPr>
                <a:t>5</a:t>
              </a:r>
              <a:endParaRPr sz="1100">
                <a:solidFill>
                  <a:srgbClr val="980000"/>
                </a:solidFill>
              </a:endParaRPr>
            </a:p>
          </p:txBody>
        </p:sp>
        <p:sp>
          <p:nvSpPr>
            <p:cNvPr id="877" name="Google Shape;877;p27"/>
            <p:cNvSpPr txBox="1"/>
            <p:nvPr/>
          </p:nvSpPr>
          <p:spPr>
            <a:xfrm>
              <a:off x="1447800" y="14643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solidFill>
                    <a:srgbClr val="980000"/>
                  </a:solidFill>
                </a:rPr>
                <a:t>F</a:t>
              </a:r>
              <a:endParaRPr sz="1900">
                <a:solidFill>
                  <a:srgbClr val="980000"/>
                </a:solidFill>
              </a:endParaRPr>
            </a:p>
          </p:txBody>
        </p:sp>
      </p:grpSp>
      <p:grpSp>
        <p:nvGrpSpPr>
          <p:cNvPr id="878" name="Google Shape;878;p27"/>
          <p:cNvGrpSpPr/>
          <p:nvPr/>
        </p:nvGrpSpPr>
        <p:grpSpPr>
          <a:xfrm>
            <a:off x="2962325" y="4543050"/>
            <a:ext cx="638100" cy="471600"/>
            <a:chOff x="1752600" y="1311975"/>
            <a:chExt cx="638100" cy="471600"/>
          </a:xfrm>
        </p:grpSpPr>
        <p:sp>
          <p:nvSpPr>
            <p:cNvPr id="879" name="Google Shape;879;p27"/>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880" name="Google Shape;880;p27"/>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881" name="Google Shape;881;p27"/>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882" name="Google Shape;882;p27"/>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883" name="Google Shape;883;p27"/>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884" name="Google Shape;884;p27"/>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000"/>
                                        <p:tgtEl>
                                          <p:spTgt spid="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000"/>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2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grpSp>
        <p:nvGrpSpPr>
          <p:cNvPr id="889" name="Google Shape;889;p28"/>
          <p:cNvGrpSpPr/>
          <p:nvPr/>
        </p:nvGrpSpPr>
        <p:grpSpPr>
          <a:xfrm>
            <a:off x="5600675" y="1887150"/>
            <a:ext cx="1076400" cy="600000"/>
            <a:chOff x="1381125" y="1247775"/>
            <a:chExt cx="1076400" cy="600000"/>
          </a:xfrm>
        </p:grpSpPr>
        <p:sp>
          <p:nvSpPr>
            <p:cNvPr id="890" name="Google Shape;890;p28"/>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1" name="Google Shape;891;p28"/>
            <p:cNvSpPr txBox="1"/>
            <p:nvPr/>
          </p:nvSpPr>
          <p:spPr>
            <a:xfrm>
              <a:off x="1752600" y="13119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chemeClr val="dk1"/>
                  </a:solidFill>
                </a:rPr>
                <a:t>6</a:t>
              </a:r>
              <a:endParaRPr sz="1100">
                <a:solidFill>
                  <a:schemeClr val="dk1"/>
                </a:solidFill>
              </a:endParaRPr>
            </a:p>
          </p:txBody>
        </p:sp>
        <p:sp>
          <p:nvSpPr>
            <p:cNvPr id="892" name="Google Shape;892;p28"/>
            <p:cNvSpPr txBox="1"/>
            <p:nvPr/>
          </p:nvSpPr>
          <p:spPr>
            <a:xfrm>
              <a:off x="2133600" y="13119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chemeClr val="dk1"/>
                  </a:solidFill>
                </a:rPr>
                <a:t>1</a:t>
              </a:r>
              <a:endParaRPr sz="1100">
                <a:solidFill>
                  <a:schemeClr val="dk1"/>
                </a:solidFill>
              </a:endParaRPr>
            </a:p>
          </p:txBody>
        </p:sp>
        <p:sp>
          <p:nvSpPr>
            <p:cNvPr id="893" name="Google Shape;893;p28"/>
            <p:cNvSpPr txBox="1"/>
            <p:nvPr/>
          </p:nvSpPr>
          <p:spPr>
            <a:xfrm>
              <a:off x="2133600" y="14643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chemeClr val="dk1"/>
                  </a:solidFill>
                </a:rPr>
                <a:t>1</a:t>
              </a:r>
              <a:endParaRPr sz="1100">
                <a:solidFill>
                  <a:schemeClr val="dk1"/>
                </a:solidFill>
              </a:endParaRPr>
            </a:p>
          </p:txBody>
        </p:sp>
        <p:sp>
          <p:nvSpPr>
            <p:cNvPr id="894" name="Google Shape;894;p28"/>
            <p:cNvSpPr txBox="1"/>
            <p:nvPr/>
          </p:nvSpPr>
          <p:spPr>
            <a:xfrm>
              <a:off x="2133600" y="16167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chemeClr val="dk1"/>
                  </a:solidFill>
                </a:rPr>
                <a:t>2</a:t>
              </a:r>
              <a:endParaRPr sz="1100">
                <a:solidFill>
                  <a:schemeClr val="dk1"/>
                </a:solidFill>
              </a:endParaRPr>
            </a:p>
          </p:txBody>
        </p:sp>
        <p:sp>
          <p:nvSpPr>
            <p:cNvPr id="895" name="Google Shape;895;p28"/>
            <p:cNvSpPr txBox="1"/>
            <p:nvPr/>
          </p:nvSpPr>
          <p:spPr>
            <a:xfrm>
              <a:off x="1752600" y="16167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chemeClr val="dk1"/>
                  </a:solidFill>
                </a:rPr>
                <a:t>4</a:t>
              </a:r>
              <a:endParaRPr sz="1100">
                <a:solidFill>
                  <a:schemeClr val="dk1"/>
                </a:solidFill>
              </a:endParaRPr>
            </a:p>
          </p:txBody>
        </p:sp>
        <p:sp>
          <p:nvSpPr>
            <p:cNvPr id="896" name="Google Shape;896;p28"/>
            <p:cNvSpPr txBox="1"/>
            <p:nvPr/>
          </p:nvSpPr>
          <p:spPr>
            <a:xfrm>
              <a:off x="1752600" y="14643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chemeClr val="dk1"/>
                  </a:solidFill>
                </a:rPr>
                <a:t>5</a:t>
              </a:r>
              <a:endParaRPr sz="1100">
                <a:solidFill>
                  <a:schemeClr val="dk1"/>
                </a:solidFill>
              </a:endParaRPr>
            </a:p>
          </p:txBody>
        </p:sp>
        <p:sp>
          <p:nvSpPr>
            <p:cNvPr id="897" name="Google Shape;897;p28"/>
            <p:cNvSpPr txBox="1"/>
            <p:nvPr/>
          </p:nvSpPr>
          <p:spPr>
            <a:xfrm>
              <a:off x="1447800" y="14643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solidFill>
                    <a:schemeClr val="dk1"/>
                  </a:solidFill>
                </a:rPr>
                <a:t>E</a:t>
              </a:r>
              <a:endParaRPr sz="1900">
                <a:solidFill>
                  <a:schemeClr val="dk1"/>
                </a:solidFill>
              </a:endParaRPr>
            </a:p>
          </p:txBody>
        </p:sp>
      </p:grpSp>
      <p:sp>
        <p:nvSpPr>
          <p:cNvPr id="898" name="Google Shape;89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899" name="Google Shape;899;p28"/>
          <p:cNvSpPr txBox="1"/>
          <p:nvPr>
            <p:ph idx="4294967295" type="ctrTitle"/>
          </p:nvPr>
        </p:nvSpPr>
        <p:spPr>
          <a:xfrm>
            <a:off x="446400" y="204825"/>
            <a:ext cx="8187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Replay: Case 3: Data Corruption: G Lost</a:t>
            </a:r>
            <a:endParaRPr>
              <a:latin typeface="Roboto"/>
              <a:ea typeface="Roboto"/>
              <a:cs typeface="Roboto"/>
              <a:sym typeface="Roboto"/>
            </a:endParaRPr>
          </a:p>
        </p:txBody>
      </p:sp>
      <p:cxnSp>
        <p:nvCxnSpPr>
          <p:cNvPr id="900" name="Google Shape;900;p28"/>
          <p:cNvCxnSpPr/>
          <p:nvPr/>
        </p:nvCxnSpPr>
        <p:spPr>
          <a:xfrm>
            <a:off x="1066800" y="1385900"/>
            <a:ext cx="0" cy="3329100"/>
          </a:xfrm>
          <a:prstGeom prst="straightConnector1">
            <a:avLst/>
          </a:prstGeom>
          <a:noFill/>
          <a:ln cap="flat" cmpd="sng" w="9525">
            <a:solidFill>
              <a:schemeClr val="dk2"/>
            </a:solidFill>
            <a:prstDash val="solid"/>
            <a:round/>
            <a:headEnd len="med" w="med" type="none"/>
            <a:tailEnd len="med" w="med" type="triangle"/>
          </a:ln>
        </p:spPr>
      </p:cxnSp>
      <p:cxnSp>
        <p:nvCxnSpPr>
          <p:cNvPr id="901" name="Google Shape;901;p28"/>
          <p:cNvCxnSpPr/>
          <p:nvPr/>
        </p:nvCxnSpPr>
        <p:spPr>
          <a:xfrm>
            <a:off x="1502575" y="1076325"/>
            <a:ext cx="6965100" cy="0"/>
          </a:xfrm>
          <a:prstGeom prst="straightConnector1">
            <a:avLst/>
          </a:prstGeom>
          <a:noFill/>
          <a:ln cap="flat" cmpd="sng" w="9525">
            <a:solidFill>
              <a:schemeClr val="dk2"/>
            </a:solidFill>
            <a:prstDash val="solid"/>
            <a:round/>
            <a:headEnd len="med" w="med" type="none"/>
            <a:tailEnd len="med" w="med" type="triangle"/>
          </a:ln>
        </p:spPr>
      </p:cxnSp>
      <p:grpSp>
        <p:nvGrpSpPr>
          <p:cNvPr id="902" name="Google Shape;902;p28"/>
          <p:cNvGrpSpPr/>
          <p:nvPr/>
        </p:nvGrpSpPr>
        <p:grpSpPr>
          <a:xfrm>
            <a:off x="1276375" y="1153025"/>
            <a:ext cx="1076400" cy="600000"/>
            <a:chOff x="1381125" y="1247775"/>
            <a:chExt cx="1076400" cy="600000"/>
          </a:xfrm>
        </p:grpSpPr>
        <p:sp>
          <p:nvSpPr>
            <p:cNvPr id="903" name="Google Shape;903;p28"/>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905" name="Google Shape;905;p28"/>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906" name="Google Shape;906;p28"/>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907" name="Google Shape;907;p28"/>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908" name="Google Shape;908;p28"/>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909" name="Google Shape;909;p28"/>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910" name="Google Shape;910;p28"/>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A</a:t>
              </a:r>
              <a:endParaRPr sz="1900"/>
            </a:p>
          </p:txBody>
        </p:sp>
      </p:grpSp>
      <p:cxnSp>
        <p:nvCxnSpPr>
          <p:cNvPr id="911" name="Google Shape;911;p28"/>
          <p:cNvCxnSpPr/>
          <p:nvPr/>
        </p:nvCxnSpPr>
        <p:spPr>
          <a:xfrm>
            <a:off x="976350" y="1790725"/>
            <a:ext cx="7443900" cy="0"/>
          </a:xfrm>
          <a:prstGeom prst="straightConnector1">
            <a:avLst/>
          </a:prstGeom>
          <a:noFill/>
          <a:ln cap="flat" cmpd="sng" w="9525">
            <a:solidFill>
              <a:srgbClr val="B7B7B7"/>
            </a:solidFill>
            <a:prstDash val="dash"/>
            <a:round/>
            <a:headEnd len="med" w="med" type="none"/>
            <a:tailEnd len="med" w="med" type="none"/>
          </a:ln>
        </p:spPr>
      </p:cxnSp>
      <p:cxnSp>
        <p:nvCxnSpPr>
          <p:cNvPr id="912" name="Google Shape;912;p28"/>
          <p:cNvCxnSpPr/>
          <p:nvPr/>
        </p:nvCxnSpPr>
        <p:spPr>
          <a:xfrm>
            <a:off x="942975" y="2519375"/>
            <a:ext cx="7453200" cy="0"/>
          </a:xfrm>
          <a:prstGeom prst="straightConnector1">
            <a:avLst/>
          </a:prstGeom>
          <a:noFill/>
          <a:ln cap="flat" cmpd="sng" w="9525">
            <a:solidFill>
              <a:srgbClr val="B7B7B7"/>
            </a:solidFill>
            <a:prstDash val="dash"/>
            <a:round/>
            <a:headEnd len="med" w="med" type="none"/>
            <a:tailEnd len="med" w="med" type="none"/>
          </a:ln>
        </p:spPr>
      </p:cxnSp>
      <p:cxnSp>
        <p:nvCxnSpPr>
          <p:cNvPr id="913" name="Google Shape;913;p28"/>
          <p:cNvCxnSpPr/>
          <p:nvPr/>
        </p:nvCxnSpPr>
        <p:spPr>
          <a:xfrm>
            <a:off x="942975" y="3247800"/>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914" name="Google Shape;914;p28"/>
          <p:cNvCxnSpPr/>
          <p:nvPr/>
        </p:nvCxnSpPr>
        <p:spPr>
          <a:xfrm>
            <a:off x="942975" y="3971625"/>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915" name="Google Shape;915;p28"/>
          <p:cNvCxnSpPr/>
          <p:nvPr/>
        </p:nvCxnSpPr>
        <p:spPr>
          <a:xfrm>
            <a:off x="25193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916" name="Google Shape;916;p28"/>
          <p:cNvCxnSpPr/>
          <p:nvPr/>
        </p:nvCxnSpPr>
        <p:spPr>
          <a:xfrm>
            <a:off x="39671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917" name="Google Shape;917;p28"/>
          <p:cNvCxnSpPr/>
          <p:nvPr/>
        </p:nvCxnSpPr>
        <p:spPr>
          <a:xfrm>
            <a:off x="5414975" y="1000125"/>
            <a:ext cx="0" cy="3638700"/>
          </a:xfrm>
          <a:prstGeom prst="straightConnector1">
            <a:avLst/>
          </a:prstGeom>
          <a:noFill/>
          <a:ln cap="flat" cmpd="sng" w="9525">
            <a:solidFill>
              <a:srgbClr val="B7B7B7"/>
            </a:solidFill>
            <a:prstDash val="dash"/>
            <a:round/>
            <a:headEnd len="med" w="med" type="none"/>
            <a:tailEnd len="med" w="med" type="none"/>
          </a:ln>
        </p:spPr>
      </p:cxnSp>
      <p:cxnSp>
        <p:nvCxnSpPr>
          <p:cNvPr id="918" name="Google Shape;918;p28"/>
          <p:cNvCxnSpPr/>
          <p:nvPr/>
        </p:nvCxnSpPr>
        <p:spPr>
          <a:xfrm>
            <a:off x="6862775" y="1000125"/>
            <a:ext cx="0" cy="3676800"/>
          </a:xfrm>
          <a:prstGeom prst="straightConnector1">
            <a:avLst/>
          </a:prstGeom>
          <a:noFill/>
          <a:ln cap="flat" cmpd="sng" w="9525">
            <a:solidFill>
              <a:srgbClr val="B7B7B7"/>
            </a:solidFill>
            <a:prstDash val="dash"/>
            <a:round/>
            <a:headEnd len="med" w="med" type="none"/>
            <a:tailEnd len="med" w="med" type="none"/>
          </a:ln>
        </p:spPr>
      </p:cxnSp>
      <p:grpSp>
        <p:nvGrpSpPr>
          <p:cNvPr id="919" name="Google Shape;919;p28"/>
          <p:cNvGrpSpPr/>
          <p:nvPr/>
        </p:nvGrpSpPr>
        <p:grpSpPr>
          <a:xfrm>
            <a:off x="2705075" y="1855050"/>
            <a:ext cx="1076400" cy="600000"/>
            <a:chOff x="1381125" y="1247775"/>
            <a:chExt cx="1076400" cy="600000"/>
          </a:xfrm>
        </p:grpSpPr>
        <p:sp>
          <p:nvSpPr>
            <p:cNvPr id="920" name="Google Shape;920;p28"/>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922" name="Google Shape;922;p28"/>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923" name="Google Shape;923;p28"/>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924" name="Google Shape;924;p28"/>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925" name="Google Shape;925;p28"/>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926" name="Google Shape;926;p28"/>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927" name="Google Shape;927;p28"/>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B</a:t>
              </a:r>
              <a:endParaRPr sz="1900"/>
            </a:p>
          </p:txBody>
        </p:sp>
      </p:grpSp>
      <p:grpSp>
        <p:nvGrpSpPr>
          <p:cNvPr id="928" name="Google Shape;928;p28"/>
          <p:cNvGrpSpPr/>
          <p:nvPr/>
        </p:nvGrpSpPr>
        <p:grpSpPr>
          <a:xfrm>
            <a:off x="4152875" y="1133525"/>
            <a:ext cx="1076400" cy="600000"/>
            <a:chOff x="1381125" y="1247775"/>
            <a:chExt cx="1076400" cy="600000"/>
          </a:xfrm>
        </p:grpSpPr>
        <p:sp>
          <p:nvSpPr>
            <p:cNvPr id="929" name="Google Shape;929;p28"/>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931" name="Google Shape;931;p28"/>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932" name="Google Shape;932;p28"/>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933" name="Google Shape;933;p28"/>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934" name="Google Shape;934;p28"/>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935" name="Google Shape;935;p28"/>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936" name="Google Shape;936;p28"/>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C</a:t>
              </a:r>
              <a:endParaRPr sz="1900"/>
            </a:p>
          </p:txBody>
        </p:sp>
      </p:grpSp>
      <p:grpSp>
        <p:nvGrpSpPr>
          <p:cNvPr id="937" name="Google Shape;937;p28"/>
          <p:cNvGrpSpPr/>
          <p:nvPr/>
        </p:nvGrpSpPr>
        <p:grpSpPr>
          <a:xfrm>
            <a:off x="4152875" y="2583575"/>
            <a:ext cx="1076400" cy="600000"/>
            <a:chOff x="1381125" y="1247775"/>
            <a:chExt cx="1076400" cy="600000"/>
          </a:xfrm>
        </p:grpSpPr>
        <p:sp>
          <p:nvSpPr>
            <p:cNvPr id="938" name="Google Shape;938;p28"/>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940" name="Google Shape;940;p28"/>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941" name="Google Shape;941;p28"/>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1</a:t>
              </a:r>
              <a:endParaRPr sz="1100"/>
            </a:p>
          </p:txBody>
        </p:sp>
        <p:sp>
          <p:nvSpPr>
            <p:cNvPr id="942" name="Google Shape;942;p28"/>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943" name="Google Shape;943;p28"/>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944" name="Google Shape;944;p28"/>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945" name="Google Shape;945;p28"/>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D</a:t>
              </a:r>
              <a:endParaRPr sz="1900"/>
            </a:p>
          </p:txBody>
        </p:sp>
      </p:grpSp>
      <p:sp>
        <p:nvSpPr>
          <p:cNvPr id="946" name="Google Shape;946;p28"/>
          <p:cNvSpPr txBox="1"/>
          <p:nvPr/>
        </p:nvSpPr>
        <p:spPr>
          <a:xfrm>
            <a:off x="733450" y="13696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4</a:t>
            </a:r>
            <a:endParaRPr sz="1900"/>
          </a:p>
        </p:txBody>
      </p:sp>
      <p:sp>
        <p:nvSpPr>
          <p:cNvPr id="947" name="Google Shape;947;p28"/>
          <p:cNvSpPr txBox="1"/>
          <p:nvPr/>
        </p:nvSpPr>
        <p:spPr>
          <a:xfrm>
            <a:off x="733450" y="2817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6</a:t>
            </a:r>
            <a:endParaRPr sz="1900"/>
          </a:p>
        </p:txBody>
      </p:sp>
      <p:sp>
        <p:nvSpPr>
          <p:cNvPr id="948" name="Google Shape;948;p28"/>
          <p:cNvSpPr txBox="1"/>
          <p:nvPr/>
        </p:nvSpPr>
        <p:spPr>
          <a:xfrm>
            <a:off x="733450" y="35032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7</a:t>
            </a:r>
            <a:endParaRPr sz="1900"/>
          </a:p>
        </p:txBody>
      </p:sp>
      <p:sp>
        <p:nvSpPr>
          <p:cNvPr id="949" name="Google Shape;949;p28"/>
          <p:cNvSpPr txBox="1"/>
          <p:nvPr/>
        </p:nvSpPr>
        <p:spPr>
          <a:xfrm>
            <a:off x="733450" y="41890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8</a:t>
            </a:r>
            <a:endParaRPr sz="1900"/>
          </a:p>
        </p:txBody>
      </p:sp>
      <p:sp>
        <p:nvSpPr>
          <p:cNvPr id="950" name="Google Shape;950;p28"/>
          <p:cNvSpPr txBox="1"/>
          <p:nvPr/>
        </p:nvSpPr>
        <p:spPr>
          <a:xfrm>
            <a:off x="733450" y="2055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5</a:t>
            </a:r>
            <a:endParaRPr sz="1900"/>
          </a:p>
        </p:txBody>
      </p:sp>
      <p:sp>
        <p:nvSpPr>
          <p:cNvPr id="951" name="Google Shape;951;p28"/>
          <p:cNvSpPr txBox="1"/>
          <p:nvPr/>
        </p:nvSpPr>
        <p:spPr>
          <a:xfrm>
            <a:off x="14945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11</a:t>
            </a:r>
            <a:endParaRPr sz="1900"/>
          </a:p>
        </p:txBody>
      </p:sp>
      <p:sp>
        <p:nvSpPr>
          <p:cNvPr id="952" name="Google Shape;952;p28"/>
          <p:cNvSpPr txBox="1"/>
          <p:nvPr/>
        </p:nvSpPr>
        <p:spPr>
          <a:xfrm>
            <a:off x="2942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12</a:t>
            </a:r>
            <a:endParaRPr sz="1900"/>
          </a:p>
        </p:txBody>
      </p:sp>
      <p:sp>
        <p:nvSpPr>
          <p:cNvPr id="953" name="Google Shape;953;p28"/>
          <p:cNvSpPr txBox="1"/>
          <p:nvPr/>
        </p:nvSpPr>
        <p:spPr>
          <a:xfrm>
            <a:off x="43901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13</a:t>
            </a:r>
            <a:endParaRPr sz="1900"/>
          </a:p>
        </p:txBody>
      </p:sp>
      <p:sp>
        <p:nvSpPr>
          <p:cNvPr id="954" name="Google Shape;954;p28"/>
          <p:cNvSpPr txBox="1"/>
          <p:nvPr/>
        </p:nvSpPr>
        <p:spPr>
          <a:xfrm>
            <a:off x="58379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14</a:t>
            </a:r>
            <a:endParaRPr sz="1900"/>
          </a:p>
        </p:txBody>
      </p:sp>
      <p:sp>
        <p:nvSpPr>
          <p:cNvPr id="955" name="Google Shape;955;p28"/>
          <p:cNvSpPr txBox="1"/>
          <p:nvPr/>
        </p:nvSpPr>
        <p:spPr>
          <a:xfrm>
            <a:off x="7133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15</a:t>
            </a:r>
            <a:endParaRPr sz="1900"/>
          </a:p>
        </p:txBody>
      </p:sp>
      <p:cxnSp>
        <p:nvCxnSpPr>
          <p:cNvPr id="956" name="Google Shape;956;p28"/>
          <p:cNvCxnSpPr/>
          <p:nvPr/>
        </p:nvCxnSpPr>
        <p:spPr>
          <a:xfrm rot="10800000">
            <a:off x="1073800" y="1076300"/>
            <a:ext cx="438300" cy="0"/>
          </a:xfrm>
          <a:prstGeom prst="straightConnector1">
            <a:avLst/>
          </a:prstGeom>
          <a:noFill/>
          <a:ln cap="flat" cmpd="sng" w="9525">
            <a:solidFill>
              <a:schemeClr val="dk2"/>
            </a:solidFill>
            <a:prstDash val="dash"/>
            <a:round/>
            <a:headEnd len="med" w="med" type="none"/>
            <a:tailEnd len="med" w="med" type="none"/>
          </a:ln>
        </p:spPr>
      </p:cxnSp>
      <p:cxnSp>
        <p:nvCxnSpPr>
          <p:cNvPr id="957" name="Google Shape;957;p28"/>
          <p:cNvCxnSpPr/>
          <p:nvPr/>
        </p:nvCxnSpPr>
        <p:spPr>
          <a:xfrm rot="10800000">
            <a:off x="1066800" y="1076275"/>
            <a:ext cx="0" cy="312000"/>
          </a:xfrm>
          <a:prstGeom prst="straightConnector1">
            <a:avLst/>
          </a:prstGeom>
          <a:noFill/>
          <a:ln cap="flat" cmpd="sng" w="9525">
            <a:solidFill>
              <a:schemeClr val="dk2"/>
            </a:solidFill>
            <a:prstDash val="dash"/>
            <a:round/>
            <a:headEnd len="med" w="med" type="none"/>
            <a:tailEnd len="med" w="med" type="none"/>
          </a:ln>
        </p:spPr>
      </p:cxnSp>
      <p:grpSp>
        <p:nvGrpSpPr>
          <p:cNvPr id="958" name="Google Shape;958;p28"/>
          <p:cNvGrpSpPr/>
          <p:nvPr/>
        </p:nvGrpSpPr>
        <p:grpSpPr>
          <a:xfrm>
            <a:off x="7058000" y="4031388"/>
            <a:ext cx="1076400" cy="600000"/>
            <a:chOff x="1381125" y="1247775"/>
            <a:chExt cx="1076400" cy="600000"/>
          </a:xfrm>
        </p:grpSpPr>
        <p:sp>
          <p:nvSpPr>
            <p:cNvPr id="959" name="Google Shape;959;p28"/>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961" name="Google Shape;961;p28"/>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962" name="Google Shape;962;p28"/>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963" name="Google Shape;963;p28"/>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964" name="Google Shape;964;p28"/>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965" name="Google Shape;965;p28"/>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H</a:t>
              </a:r>
              <a:endParaRPr sz="1900"/>
            </a:p>
          </p:txBody>
        </p:sp>
        <p:sp>
          <p:nvSpPr>
            <p:cNvPr id="966" name="Google Shape;966;p28"/>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cxnSp>
        <p:nvCxnSpPr>
          <p:cNvPr id="967" name="Google Shape;967;p28"/>
          <p:cNvCxnSpPr/>
          <p:nvPr/>
        </p:nvCxnSpPr>
        <p:spPr>
          <a:xfrm>
            <a:off x="8310575" y="1000125"/>
            <a:ext cx="0" cy="3676800"/>
          </a:xfrm>
          <a:prstGeom prst="straightConnector1">
            <a:avLst/>
          </a:prstGeom>
          <a:noFill/>
          <a:ln cap="flat" cmpd="sng" w="9525">
            <a:solidFill>
              <a:srgbClr val="B7B7B7"/>
            </a:solidFill>
            <a:prstDash val="dash"/>
            <a:round/>
            <a:headEnd len="med" w="med" type="none"/>
            <a:tailEnd len="med" w="med" type="none"/>
          </a:ln>
        </p:spPr>
      </p:cxnSp>
      <p:sp>
        <p:nvSpPr>
          <p:cNvPr id="968" name="Google Shape;968;p28"/>
          <p:cNvSpPr txBox="1"/>
          <p:nvPr/>
        </p:nvSpPr>
        <p:spPr>
          <a:xfrm>
            <a:off x="528650" y="4722425"/>
            <a:ext cx="4620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txg</a:t>
            </a:r>
            <a:endParaRPr sz="1900"/>
          </a:p>
        </p:txBody>
      </p:sp>
      <p:sp>
        <p:nvSpPr>
          <p:cNvPr id="969" name="Google Shape;969;p28"/>
          <p:cNvSpPr txBox="1"/>
          <p:nvPr/>
        </p:nvSpPr>
        <p:spPr>
          <a:xfrm>
            <a:off x="7777150" y="1173425"/>
            <a:ext cx="12714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generation</a:t>
            </a:r>
            <a:endParaRPr sz="1900"/>
          </a:p>
        </p:txBody>
      </p:sp>
      <p:sp>
        <p:nvSpPr>
          <p:cNvPr id="970" name="Google Shape;970;p28"/>
          <p:cNvSpPr/>
          <p:nvPr/>
        </p:nvSpPr>
        <p:spPr>
          <a:xfrm>
            <a:off x="1070388" y="1068438"/>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1" name="Google Shape;971;p28"/>
          <p:cNvGrpSpPr/>
          <p:nvPr/>
        </p:nvGrpSpPr>
        <p:grpSpPr>
          <a:xfrm>
            <a:off x="7048475" y="3309700"/>
            <a:ext cx="1076400" cy="600000"/>
            <a:chOff x="1381125" y="1247775"/>
            <a:chExt cx="1076400" cy="600000"/>
          </a:xfrm>
        </p:grpSpPr>
        <p:sp>
          <p:nvSpPr>
            <p:cNvPr id="972" name="Google Shape;972;p28"/>
            <p:cNvSpPr/>
            <p:nvPr/>
          </p:nvSpPr>
          <p:spPr>
            <a:xfrm>
              <a:off x="1381125" y="1247775"/>
              <a:ext cx="1076400" cy="600000"/>
            </a:xfrm>
            <a:prstGeom prst="rect">
              <a:avLst/>
            </a:prstGeom>
            <a:solidFill>
              <a:srgbClr val="EA9999"/>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txBox="1"/>
            <p:nvPr/>
          </p:nvSpPr>
          <p:spPr>
            <a:xfrm>
              <a:off x="2133600" y="13119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974" name="Google Shape;974;p28"/>
            <p:cNvSpPr txBox="1"/>
            <p:nvPr/>
          </p:nvSpPr>
          <p:spPr>
            <a:xfrm>
              <a:off x="2133600" y="14643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975" name="Google Shape;975;p28"/>
            <p:cNvSpPr txBox="1"/>
            <p:nvPr/>
          </p:nvSpPr>
          <p:spPr>
            <a:xfrm>
              <a:off x="2133600" y="16167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2</a:t>
              </a:r>
              <a:endParaRPr sz="1100"/>
            </a:p>
          </p:txBody>
        </p:sp>
        <p:sp>
          <p:nvSpPr>
            <p:cNvPr id="976" name="Google Shape;976;p28"/>
            <p:cNvSpPr txBox="1"/>
            <p:nvPr/>
          </p:nvSpPr>
          <p:spPr>
            <a:xfrm>
              <a:off x="1752600" y="16167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4</a:t>
              </a:r>
              <a:endParaRPr sz="1100"/>
            </a:p>
          </p:txBody>
        </p:sp>
        <p:sp>
          <p:nvSpPr>
            <p:cNvPr id="977" name="Google Shape;977;p28"/>
            <p:cNvSpPr txBox="1"/>
            <p:nvPr/>
          </p:nvSpPr>
          <p:spPr>
            <a:xfrm>
              <a:off x="1752600" y="14643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5</a:t>
              </a:r>
              <a:endParaRPr sz="1100"/>
            </a:p>
          </p:txBody>
        </p:sp>
        <p:sp>
          <p:nvSpPr>
            <p:cNvPr id="978" name="Google Shape;978;p28"/>
            <p:cNvSpPr txBox="1"/>
            <p:nvPr/>
          </p:nvSpPr>
          <p:spPr>
            <a:xfrm>
              <a:off x="1447800" y="14643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a:t>
              </a:r>
              <a:endParaRPr sz="1900"/>
            </a:p>
          </p:txBody>
        </p:sp>
        <p:sp>
          <p:nvSpPr>
            <p:cNvPr id="979" name="Google Shape;979;p28"/>
            <p:cNvSpPr txBox="1"/>
            <p:nvPr/>
          </p:nvSpPr>
          <p:spPr>
            <a:xfrm>
              <a:off x="1752600" y="1311975"/>
              <a:ext cx="257100" cy="166800"/>
            </a:xfrm>
            <a:prstGeom prst="rect">
              <a:avLst/>
            </a:prstGeom>
            <a:solidFill>
              <a:srgbClr val="EA9999"/>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grpSp>
      <p:sp>
        <p:nvSpPr>
          <p:cNvPr id="980" name="Google Shape;980;p28"/>
          <p:cNvSpPr/>
          <p:nvPr/>
        </p:nvSpPr>
        <p:spPr>
          <a:xfrm>
            <a:off x="4029075" y="2524125"/>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1</a:t>
            </a:r>
            <a:endParaRPr sz="1300"/>
          </a:p>
        </p:txBody>
      </p:sp>
      <p:sp>
        <p:nvSpPr>
          <p:cNvPr id="981" name="Google Shape;981;p28"/>
          <p:cNvSpPr/>
          <p:nvPr/>
        </p:nvSpPr>
        <p:spPr>
          <a:xfrm>
            <a:off x="6924675" y="3945600"/>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3</a:t>
            </a:r>
            <a:endParaRPr sz="1300"/>
          </a:p>
        </p:txBody>
      </p:sp>
      <p:sp>
        <p:nvSpPr>
          <p:cNvPr id="982" name="Google Shape;982;p28"/>
          <p:cNvSpPr/>
          <p:nvPr/>
        </p:nvSpPr>
        <p:spPr>
          <a:xfrm>
            <a:off x="1080000" y="1796813"/>
            <a:ext cx="7236600" cy="721200"/>
          </a:xfrm>
          <a:prstGeom prst="rect">
            <a:avLst/>
          </a:prstGeom>
          <a:solidFill>
            <a:srgbClr val="EEEEEE">
              <a:alpha val="84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 name="Google Shape;983;p28"/>
          <p:cNvGrpSpPr/>
          <p:nvPr/>
        </p:nvGrpSpPr>
        <p:grpSpPr>
          <a:xfrm>
            <a:off x="4410125" y="4543050"/>
            <a:ext cx="638100" cy="471600"/>
            <a:chOff x="1752600" y="1311975"/>
            <a:chExt cx="638100" cy="471600"/>
          </a:xfrm>
        </p:grpSpPr>
        <p:sp>
          <p:nvSpPr>
            <p:cNvPr id="984" name="Google Shape;984;p28"/>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GB" sz="1200"/>
                <a:t>6</a:t>
              </a:r>
              <a:endParaRPr b="1" sz="1100"/>
            </a:p>
          </p:txBody>
        </p:sp>
        <p:sp>
          <p:nvSpPr>
            <p:cNvPr id="985" name="Google Shape;985;p28"/>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1</a:t>
              </a:r>
              <a:endParaRPr b="1" sz="1100"/>
            </a:p>
          </p:txBody>
        </p:sp>
        <p:sp>
          <p:nvSpPr>
            <p:cNvPr id="986" name="Google Shape;986;p28"/>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987" name="Google Shape;987;p28"/>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988" name="Google Shape;988;p28"/>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989" name="Google Shape;989;p28"/>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sp>
        <p:nvSpPr>
          <p:cNvPr id="990" name="Google Shape;990;p28"/>
          <p:cNvSpPr/>
          <p:nvPr/>
        </p:nvSpPr>
        <p:spPr>
          <a:xfrm>
            <a:off x="883438" y="2255713"/>
            <a:ext cx="366714" cy="632070"/>
          </a:xfrm>
          <a:prstGeom prst="lightningBol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 name="Google Shape;991;p28"/>
          <p:cNvGrpSpPr/>
          <p:nvPr/>
        </p:nvGrpSpPr>
        <p:grpSpPr>
          <a:xfrm>
            <a:off x="4629025" y="2728575"/>
            <a:ext cx="404700" cy="307175"/>
            <a:chOff x="4629025" y="2728575"/>
            <a:chExt cx="404700" cy="307175"/>
          </a:xfrm>
        </p:grpSpPr>
        <p:cxnSp>
          <p:nvCxnSpPr>
            <p:cNvPr id="992" name="Google Shape;992;p28"/>
            <p:cNvCxnSpPr/>
            <p:nvPr/>
          </p:nvCxnSpPr>
          <p:spPr>
            <a:xfrm>
              <a:off x="4629025" y="2728575"/>
              <a:ext cx="404700" cy="0"/>
            </a:xfrm>
            <a:prstGeom prst="straightConnector1">
              <a:avLst/>
            </a:prstGeom>
            <a:noFill/>
            <a:ln cap="flat" cmpd="sng" w="9525">
              <a:solidFill>
                <a:schemeClr val="dk2"/>
              </a:solidFill>
              <a:prstDash val="solid"/>
              <a:round/>
              <a:headEnd len="med" w="med" type="none"/>
              <a:tailEnd len="med" w="med" type="none"/>
            </a:ln>
          </p:spPr>
        </p:cxnSp>
        <p:cxnSp>
          <p:nvCxnSpPr>
            <p:cNvPr id="993" name="Google Shape;993;p28"/>
            <p:cNvCxnSpPr/>
            <p:nvPr/>
          </p:nvCxnSpPr>
          <p:spPr>
            <a:xfrm>
              <a:off x="4629025" y="2883350"/>
              <a:ext cx="404700" cy="0"/>
            </a:xfrm>
            <a:prstGeom prst="straightConnector1">
              <a:avLst/>
            </a:prstGeom>
            <a:noFill/>
            <a:ln cap="flat" cmpd="sng" w="9525">
              <a:solidFill>
                <a:schemeClr val="dk2"/>
              </a:solidFill>
              <a:prstDash val="solid"/>
              <a:round/>
              <a:headEnd len="med" w="med" type="none"/>
              <a:tailEnd len="med" w="med" type="none"/>
            </a:ln>
          </p:spPr>
        </p:cxnSp>
        <p:cxnSp>
          <p:nvCxnSpPr>
            <p:cNvPr id="994" name="Google Shape;994;p28"/>
            <p:cNvCxnSpPr/>
            <p:nvPr/>
          </p:nvCxnSpPr>
          <p:spPr>
            <a:xfrm>
              <a:off x="4629025" y="3035750"/>
              <a:ext cx="404700" cy="0"/>
            </a:xfrm>
            <a:prstGeom prst="straightConnector1">
              <a:avLst/>
            </a:prstGeom>
            <a:noFill/>
            <a:ln cap="flat" cmpd="sng" w="9525">
              <a:solidFill>
                <a:schemeClr val="dk2"/>
              </a:solidFill>
              <a:prstDash val="solid"/>
              <a:round/>
              <a:headEnd len="med" w="med" type="none"/>
              <a:tailEnd len="med" w="med" type="none"/>
            </a:ln>
          </p:spPr>
        </p:cxnSp>
      </p:grpSp>
      <p:sp>
        <p:nvSpPr>
          <p:cNvPr id="995" name="Google Shape;995;p28"/>
          <p:cNvSpPr/>
          <p:nvPr/>
        </p:nvSpPr>
        <p:spPr>
          <a:xfrm>
            <a:off x="4330975" y="3368475"/>
            <a:ext cx="2179800" cy="987300"/>
          </a:xfrm>
          <a:prstGeom prst="wedgeRoundRectCallout">
            <a:avLst>
              <a:gd fmla="val 31908" name="adj1"/>
              <a:gd fmla="val 58926"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72000" lIns="72000" spcFirstLastPara="1" rIns="91425" wrap="square" tIns="72000">
            <a:noAutofit/>
          </a:bodyPr>
          <a:lstStyle/>
          <a:p>
            <a:pPr indent="0" lvl="0" marL="0" rtl="0" algn="l">
              <a:spcBef>
                <a:spcPts val="0"/>
              </a:spcBef>
              <a:spcAft>
                <a:spcPts val="0"/>
              </a:spcAft>
              <a:buNone/>
            </a:pPr>
            <a:r>
              <a:rPr lang="en-GB">
                <a:solidFill>
                  <a:schemeClr val="dk1"/>
                </a:solidFill>
              </a:rPr>
              <a:t>Missing entries in the tail generation are not detected, but we replay </a:t>
            </a:r>
            <a:br>
              <a:rPr lang="en-GB">
                <a:solidFill>
                  <a:schemeClr val="dk1"/>
                </a:solidFill>
              </a:rPr>
            </a:br>
            <a:r>
              <a:rPr lang="en-GB">
                <a:solidFill>
                  <a:schemeClr val="dk1"/>
                </a:solidFill>
              </a:rPr>
              <a:t>all entries in the tail gen.</a:t>
            </a:r>
            <a:endParaRPr/>
          </a:p>
        </p:txBody>
      </p:sp>
      <p:grpSp>
        <p:nvGrpSpPr>
          <p:cNvPr id="996" name="Google Shape;996;p28"/>
          <p:cNvGrpSpPr/>
          <p:nvPr/>
        </p:nvGrpSpPr>
        <p:grpSpPr>
          <a:xfrm>
            <a:off x="5600675" y="2583588"/>
            <a:ext cx="1076400" cy="600000"/>
            <a:chOff x="1381125" y="1247775"/>
            <a:chExt cx="1076400" cy="600000"/>
          </a:xfrm>
        </p:grpSpPr>
        <p:sp>
          <p:nvSpPr>
            <p:cNvPr id="997" name="Google Shape;997;p28"/>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8" name="Google Shape;998;p28"/>
            <p:cNvSpPr txBox="1"/>
            <p:nvPr/>
          </p:nvSpPr>
          <p:spPr>
            <a:xfrm>
              <a:off x="1752600" y="13119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chemeClr val="dk1"/>
                  </a:solidFill>
                </a:rPr>
                <a:t>6</a:t>
              </a:r>
              <a:endParaRPr sz="1100">
                <a:solidFill>
                  <a:schemeClr val="dk1"/>
                </a:solidFill>
              </a:endParaRPr>
            </a:p>
          </p:txBody>
        </p:sp>
        <p:sp>
          <p:nvSpPr>
            <p:cNvPr id="999" name="Google Shape;999;p28"/>
            <p:cNvSpPr txBox="1"/>
            <p:nvPr/>
          </p:nvSpPr>
          <p:spPr>
            <a:xfrm>
              <a:off x="2133600" y="13119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chemeClr val="dk1"/>
                  </a:solidFill>
                </a:rPr>
                <a:t>1</a:t>
              </a:r>
              <a:endParaRPr sz="1100">
                <a:solidFill>
                  <a:schemeClr val="dk1"/>
                </a:solidFill>
              </a:endParaRPr>
            </a:p>
          </p:txBody>
        </p:sp>
        <p:sp>
          <p:nvSpPr>
            <p:cNvPr id="1000" name="Google Shape;1000;p28"/>
            <p:cNvSpPr txBox="1"/>
            <p:nvPr/>
          </p:nvSpPr>
          <p:spPr>
            <a:xfrm>
              <a:off x="2133600" y="14643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chemeClr val="dk1"/>
                  </a:solidFill>
                </a:rPr>
                <a:t>1</a:t>
              </a:r>
              <a:endParaRPr sz="1100">
                <a:solidFill>
                  <a:schemeClr val="dk1"/>
                </a:solidFill>
              </a:endParaRPr>
            </a:p>
          </p:txBody>
        </p:sp>
        <p:sp>
          <p:nvSpPr>
            <p:cNvPr id="1001" name="Google Shape;1001;p28"/>
            <p:cNvSpPr txBox="1"/>
            <p:nvPr/>
          </p:nvSpPr>
          <p:spPr>
            <a:xfrm>
              <a:off x="2133600" y="16167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solidFill>
                    <a:schemeClr val="dk1"/>
                  </a:solidFill>
                </a:rPr>
                <a:t>2</a:t>
              </a:r>
              <a:endParaRPr sz="1100">
                <a:solidFill>
                  <a:schemeClr val="dk1"/>
                </a:solidFill>
              </a:endParaRPr>
            </a:p>
          </p:txBody>
        </p:sp>
        <p:sp>
          <p:nvSpPr>
            <p:cNvPr id="1002" name="Google Shape;1002;p28"/>
            <p:cNvSpPr txBox="1"/>
            <p:nvPr/>
          </p:nvSpPr>
          <p:spPr>
            <a:xfrm>
              <a:off x="1752600" y="16167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chemeClr val="dk1"/>
                  </a:solidFill>
                </a:rPr>
                <a:t>4</a:t>
              </a:r>
              <a:endParaRPr sz="1100">
                <a:solidFill>
                  <a:schemeClr val="dk1"/>
                </a:solidFill>
              </a:endParaRPr>
            </a:p>
          </p:txBody>
        </p:sp>
        <p:sp>
          <p:nvSpPr>
            <p:cNvPr id="1003" name="Google Shape;1003;p28"/>
            <p:cNvSpPr txBox="1"/>
            <p:nvPr/>
          </p:nvSpPr>
          <p:spPr>
            <a:xfrm>
              <a:off x="1752600" y="14643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solidFill>
                    <a:schemeClr val="dk1"/>
                  </a:solidFill>
                </a:rPr>
                <a:t>5</a:t>
              </a:r>
              <a:endParaRPr sz="1100">
                <a:solidFill>
                  <a:schemeClr val="dk1"/>
                </a:solidFill>
              </a:endParaRPr>
            </a:p>
          </p:txBody>
        </p:sp>
        <p:sp>
          <p:nvSpPr>
            <p:cNvPr id="1004" name="Google Shape;1004;p28"/>
            <p:cNvSpPr txBox="1"/>
            <p:nvPr/>
          </p:nvSpPr>
          <p:spPr>
            <a:xfrm>
              <a:off x="1447800" y="1464375"/>
              <a:ext cx="257100" cy="166800"/>
            </a:xfrm>
            <a:prstGeom prst="rect">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solidFill>
                    <a:schemeClr val="dk1"/>
                  </a:solidFill>
                </a:rPr>
                <a:t>F</a:t>
              </a:r>
              <a:endParaRPr sz="1900">
                <a:solidFill>
                  <a:schemeClr val="dk1"/>
                </a:solidFill>
              </a:endParaRPr>
            </a:p>
          </p:txBody>
        </p:sp>
      </p:grpSp>
      <p:grpSp>
        <p:nvGrpSpPr>
          <p:cNvPr id="1005" name="Google Shape;1005;p28"/>
          <p:cNvGrpSpPr/>
          <p:nvPr/>
        </p:nvGrpSpPr>
        <p:grpSpPr>
          <a:xfrm>
            <a:off x="2962325" y="4543050"/>
            <a:ext cx="638100" cy="471600"/>
            <a:chOff x="1752600" y="1311975"/>
            <a:chExt cx="638100" cy="471600"/>
          </a:xfrm>
        </p:grpSpPr>
        <p:sp>
          <p:nvSpPr>
            <p:cNvPr id="1006" name="Google Shape;1006;p28"/>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1007" name="Google Shape;1007;p28"/>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1008" name="Google Shape;1008;p28"/>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1009" name="Google Shape;1009;p28"/>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1010" name="Google Shape;1010;p28"/>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1011" name="Google Shape;1011;p28"/>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sp>
        <p:nvSpPr>
          <p:cNvPr id="1012" name="Google Shape;1012;p28"/>
          <p:cNvSpPr/>
          <p:nvPr/>
        </p:nvSpPr>
        <p:spPr>
          <a:xfrm>
            <a:off x="5476875" y="2497800"/>
            <a:ext cx="218700" cy="2187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300"/>
              <a:t>2</a:t>
            </a:r>
            <a:endParaRPr sz="1300"/>
          </a:p>
        </p:txBody>
      </p:sp>
      <p:grpSp>
        <p:nvGrpSpPr>
          <p:cNvPr id="1013" name="Google Shape;1013;p28"/>
          <p:cNvGrpSpPr/>
          <p:nvPr/>
        </p:nvGrpSpPr>
        <p:grpSpPr>
          <a:xfrm>
            <a:off x="6076825" y="2728575"/>
            <a:ext cx="404700" cy="307175"/>
            <a:chOff x="4629025" y="2728575"/>
            <a:chExt cx="404700" cy="307175"/>
          </a:xfrm>
        </p:grpSpPr>
        <p:cxnSp>
          <p:nvCxnSpPr>
            <p:cNvPr id="1014" name="Google Shape;1014;p28"/>
            <p:cNvCxnSpPr/>
            <p:nvPr/>
          </p:nvCxnSpPr>
          <p:spPr>
            <a:xfrm>
              <a:off x="4629025" y="2728575"/>
              <a:ext cx="404700" cy="0"/>
            </a:xfrm>
            <a:prstGeom prst="straightConnector1">
              <a:avLst/>
            </a:prstGeom>
            <a:noFill/>
            <a:ln cap="flat" cmpd="sng" w="9525">
              <a:solidFill>
                <a:schemeClr val="dk2"/>
              </a:solidFill>
              <a:prstDash val="solid"/>
              <a:round/>
              <a:headEnd len="med" w="med" type="none"/>
              <a:tailEnd len="med" w="med" type="none"/>
            </a:ln>
          </p:spPr>
        </p:cxnSp>
        <p:cxnSp>
          <p:nvCxnSpPr>
            <p:cNvPr id="1015" name="Google Shape;1015;p28"/>
            <p:cNvCxnSpPr/>
            <p:nvPr/>
          </p:nvCxnSpPr>
          <p:spPr>
            <a:xfrm>
              <a:off x="4629025" y="2883350"/>
              <a:ext cx="404700" cy="0"/>
            </a:xfrm>
            <a:prstGeom prst="straightConnector1">
              <a:avLst/>
            </a:prstGeom>
            <a:noFill/>
            <a:ln cap="flat" cmpd="sng" w="9525">
              <a:solidFill>
                <a:schemeClr val="dk2"/>
              </a:solidFill>
              <a:prstDash val="solid"/>
              <a:round/>
              <a:headEnd len="med" w="med" type="none"/>
              <a:tailEnd len="med" w="med" type="none"/>
            </a:ln>
          </p:spPr>
        </p:cxnSp>
        <p:cxnSp>
          <p:nvCxnSpPr>
            <p:cNvPr id="1016" name="Google Shape;1016;p28"/>
            <p:cNvCxnSpPr/>
            <p:nvPr/>
          </p:nvCxnSpPr>
          <p:spPr>
            <a:xfrm>
              <a:off x="4629025" y="3035750"/>
              <a:ext cx="404700" cy="0"/>
            </a:xfrm>
            <a:prstGeom prst="straightConnector1">
              <a:avLst/>
            </a:prstGeom>
            <a:noFill/>
            <a:ln cap="flat" cmpd="sng" w="9525">
              <a:solidFill>
                <a:schemeClr val="dk2"/>
              </a:solidFill>
              <a:prstDash val="solid"/>
              <a:round/>
              <a:headEnd len="med" w="med" type="none"/>
              <a:tailEnd len="med" w="med" type="none"/>
            </a:ln>
          </p:spPr>
        </p:cxnSp>
      </p:grpSp>
      <p:grpSp>
        <p:nvGrpSpPr>
          <p:cNvPr id="1017" name="Google Shape;1017;p28"/>
          <p:cNvGrpSpPr/>
          <p:nvPr/>
        </p:nvGrpSpPr>
        <p:grpSpPr>
          <a:xfrm>
            <a:off x="5857925" y="4543050"/>
            <a:ext cx="638100" cy="471600"/>
            <a:chOff x="1752600" y="1311975"/>
            <a:chExt cx="638100" cy="471600"/>
          </a:xfrm>
        </p:grpSpPr>
        <p:sp>
          <p:nvSpPr>
            <p:cNvPr id="1018" name="Google Shape;1018;p28"/>
            <p:cNvSpPr txBox="1"/>
            <p:nvPr/>
          </p:nvSpPr>
          <p:spPr>
            <a:xfrm>
              <a:off x="1752600" y="13119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6</a:t>
              </a:r>
              <a:endParaRPr sz="1100"/>
            </a:p>
          </p:txBody>
        </p:sp>
        <p:sp>
          <p:nvSpPr>
            <p:cNvPr id="1019" name="Google Shape;1019;p28"/>
            <p:cNvSpPr txBox="1"/>
            <p:nvPr/>
          </p:nvSpPr>
          <p:spPr>
            <a:xfrm>
              <a:off x="2133600" y="13119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GB" sz="1200"/>
                <a:t>2</a:t>
              </a:r>
              <a:endParaRPr b="1" sz="1100"/>
            </a:p>
          </p:txBody>
        </p:sp>
        <p:sp>
          <p:nvSpPr>
            <p:cNvPr id="1020" name="Google Shape;1020;p28"/>
            <p:cNvSpPr txBox="1"/>
            <p:nvPr/>
          </p:nvSpPr>
          <p:spPr>
            <a:xfrm>
              <a:off x="2133600" y="14643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1021" name="Google Shape;1021;p28"/>
            <p:cNvSpPr txBox="1"/>
            <p:nvPr/>
          </p:nvSpPr>
          <p:spPr>
            <a:xfrm>
              <a:off x="2133600" y="1616775"/>
              <a:ext cx="257100" cy="16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200"/>
                <a:t>0</a:t>
              </a:r>
              <a:endParaRPr sz="1100"/>
            </a:p>
          </p:txBody>
        </p:sp>
        <p:sp>
          <p:nvSpPr>
            <p:cNvPr id="1022" name="Google Shape;1022;p28"/>
            <p:cNvSpPr txBox="1"/>
            <p:nvPr/>
          </p:nvSpPr>
          <p:spPr>
            <a:xfrm>
              <a:off x="1752600" y="16167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sp>
          <p:nvSpPr>
            <p:cNvPr id="1023" name="Google Shape;1023;p28"/>
            <p:cNvSpPr txBox="1"/>
            <p:nvPr/>
          </p:nvSpPr>
          <p:spPr>
            <a:xfrm>
              <a:off x="1752600" y="1464375"/>
              <a:ext cx="257100" cy="16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GB" sz="1200"/>
                <a:t>0</a:t>
              </a:r>
              <a:endParaRPr sz="1100"/>
            </a:p>
          </p:txBody>
        </p:sp>
      </p:grpSp>
      <p:cxnSp>
        <p:nvCxnSpPr>
          <p:cNvPr id="1024" name="Google Shape;1024;p28"/>
          <p:cNvCxnSpPr/>
          <p:nvPr/>
        </p:nvCxnSpPr>
        <p:spPr>
          <a:xfrm>
            <a:off x="7550275" y="4332588"/>
            <a:ext cx="404700" cy="0"/>
          </a:xfrm>
          <a:prstGeom prst="straightConnector1">
            <a:avLst/>
          </a:prstGeom>
          <a:noFill/>
          <a:ln cap="flat" cmpd="sng" w="9525">
            <a:solidFill>
              <a:schemeClr val="dk2"/>
            </a:solidFill>
            <a:prstDash val="solid"/>
            <a:round/>
            <a:headEnd len="med" w="med" type="none"/>
            <a:tailEnd len="med" w="med" type="none"/>
          </a:ln>
        </p:spPr>
      </p:cxnSp>
      <p:cxnSp>
        <p:nvCxnSpPr>
          <p:cNvPr id="1025" name="Google Shape;1025;p28"/>
          <p:cNvCxnSpPr/>
          <p:nvPr/>
        </p:nvCxnSpPr>
        <p:spPr>
          <a:xfrm>
            <a:off x="7550275" y="4484988"/>
            <a:ext cx="404700" cy="0"/>
          </a:xfrm>
          <a:prstGeom prst="straightConnector1">
            <a:avLst/>
          </a:prstGeom>
          <a:noFill/>
          <a:ln cap="flat" cmpd="sng" w="9525">
            <a:solidFill>
              <a:schemeClr val="dk2"/>
            </a:solidFill>
            <a:prstDash val="solid"/>
            <a:round/>
            <a:headEnd len="med" w="med" type="none"/>
            <a:tailEnd len="med" w="med" type="none"/>
          </a:ln>
        </p:spPr>
      </p:cxnSp>
      <p:grpSp>
        <p:nvGrpSpPr>
          <p:cNvPr id="1026" name="Google Shape;1026;p28"/>
          <p:cNvGrpSpPr/>
          <p:nvPr/>
        </p:nvGrpSpPr>
        <p:grpSpPr>
          <a:xfrm>
            <a:off x="5981675" y="4095975"/>
            <a:ext cx="1966250" cy="613875"/>
            <a:chOff x="5981675" y="4095975"/>
            <a:chExt cx="1966250" cy="613875"/>
          </a:xfrm>
        </p:grpSpPr>
        <p:sp>
          <p:nvSpPr>
            <p:cNvPr id="1027" name="Google Shape;1027;p28"/>
            <p:cNvSpPr/>
            <p:nvPr/>
          </p:nvSpPr>
          <p:spPr>
            <a:xfrm>
              <a:off x="5981675" y="4543050"/>
              <a:ext cx="390600" cy="166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1028" name="Google Shape;1028;p28"/>
            <p:cNvCxnSpPr>
              <a:stCxn id="1027" idx="6"/>
              <a:endCxn id="1029" idx="2"/>
            </p:cNvCxnSpPr>
            <p:nvPr/>
          </p:nvCxnSpPr>
          <p:spPr>
            <a:xfrm flipH="1" rot="10800000">
              <a:off x="6372275" y="4179450"/>
              <a:ext cx="1185000" cy="447000"/>
            </a:xfrm>
            <a:prstGeom prst="straightConnector1">
              <a:avLst/>
            </a:prstGeom>
            <a:noFill/>
            <a:ln cap="flat" cmpd="sng" w="9525">
              <a:solidFill>
                <a:srgbClr val="38761D"/>
              </a:solidFill>
              <a:prstDash val="solid"/>
              <a:round/>
              <a:headEnd len="med" w="med" type="none"/>
              <a:tailEnd len="med" w="med" type="none"/>
            </a:ln>
          </p:spPr>
        </p:cxnSp>
        <p:sp>
          <p:nvSpPr>
            <p:cNvPr id="1029" name="Google Shape;1029;p28"/>
            <p:cNvSpPr/>
            <p:nvPr/>
          </p:nvSpPr>
          <p:spPr>
            <a:xfrm>
              <a:off x="7557325" y="4095975"/>
              <a:ext cx="390600" cy="166800"/>
            </a:xfrm>
            <a:prstGeom prst="ellipse">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5"/>
                                        </p:tgtEl>
                                        <p:attrNameLst>
                                          <p:attrName>style.visibility</p:attrName>
                                        </p:attrNameLst>
                                      </p:cBhvr>
                                      <p:to>
                                        <p:strVal val="visible"/>
                                      </p:to>
                                    </p:set>
                                    <p:animEffect filter="fade" transition="in">
                                      <p:cBhvr>
                                        <p:cTn dur="1000"/>
                                        <p:tgtEl>
                                          <p:spTgt spid="1025"/>
                                        </p:tgtEl>
                                      </p:cBhvr>
                                    </p:animEffect>
                                  </p:childTnLst>
                                </p:cTn>
                              </p:par>
                              <p:par>
                                <p:cTn fill="hold" nodeType="with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1000"/>
                                        <p:tgtEl>
                                          <p:spTgt spid="1024"/>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35" name="Google Shape;1035;p29"/>
          <p:cNvSpPr txBox="1"/>
          <p:nvPr>
            <p:ph idx="4294967295" type="ctrTitle"/>
          </p:nvPr>
        </p:nvSpPr>
        <p:spPr>
          <a:xfrm>
            <a:off x="446400" y="204825"/>
            <a:ext cx="8088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Scalability</a:t>
            </a:r>
            <a:endParaRPr>
              <a:latin typeface="Roboto"/>
              <a:ea typeface="Roboto"/>
              <a:cs typeface="Roboto"/>
              <a:sym typeface="Roboto"/>
            </a:endParaRPr>
          </a:p>
        </p:txBody>
      </p:sp>
      <p:sp>
        <p:nvSpPr>
          <p:cNvPr id="1036" name="Google Shape;1036;p29"/>
          <p:cNvSpPr txBox="1"/>
          <p:nvPr/>
        </p:nvSpPr>
        <p:spPr>
          <a:xfrm>
            <a:off x="530300" y="832900"/>
            <a:ext cx="7942200" cy="39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a:ea typeface="Roboto"/>
                <a:cs typeface="Roboto"/>
                <a:sym typeface="Roboto"/>
              </a:rPr>
              <a:t>HDL: </a:t>
            </a:r>
            <a:r>
              <a:rPr b="1" lang="en-GB" sz="1600">
                <a:latin typeface="Roboto"/>
                <a:ea typeface="Roboto"/>
                <a:cs typeface="Roboto"/>
                <a:sym typeface="Roboto"/>
              </a:rPr>
              <a:t>Multi-Dataset Scalability</a:t>
            </a:r>
            <a:endParaRPr b="1" sz="1600">
              <a:latin typeface="Roboto"/>
              <a:ea typeface="Roboto"/>
              <a:cs typeface="Roboto"/>
              <a:sym typeface="Roboto"/>
            </a:endParaRPr>
          </a:p>
          <a:p>
            <a:pPr indent="0" lvl="0" marL="144000" rtl="0" algn="l">
              <a:spcBef>
                <a:spcPts val="600"/>
              </a:spcBef>
              <a:spcAft>
                <a:spcPts val="0"/>
              </a:spcAft>
              <a:buNone/>
            </a:pPr>
            <a:r>
              <a:rPr lang="en-GB" sz="1600">
                <a:latin typeface="Roboto"/>
                <a:ea typeface="Roboto"/>
                <a:cs typeface="Roboto"/>
                <a:sym typeface="Roboto"/>
              </a:rPr>
              <a:t>One HDL per filesystem.</a:t>
            </a:r>
            <a:endParaRPr sz="1600">
              <a:latin typeface="Roboto"/>
              <a:ea typeface="Roboto"/>
              <a:cs typeface="Roboto"/>
              <a:sym typeface="Roboto"/>
            </a:endParaRPr>
          </a:p>
          <a:p>
            <a:pPr indent="0" lvl="0" marL="144000" rtl="0" algn="l">
              <a:spcBef>
                <a:spcPts val="600"/>
              </a:spcBef>
              <a:spcAft>
                <a:spcPts val="0"/>
              </a:spcAft>
              <a:buNone/>
            </a:pPr>
            <a:r>
              <a:rPr lang="en-GB" sz="1600">
                <a:latin typeface="Roboto"/>
                <a:ea typeface="Roboto"/>
                <a:cs typeface="Roboto"/>
                <a:sym typeface="Roboto"/>
              </a:rPr>
              <a:t>No coordination between different HDLs.</a:t>
            </a:r>
            <a:endParaRPr b="1"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HDL: Single-Dataset, N Threads</a:t>
            </a:r>
            <a:endParaRPr b="1" sz="1600">
              <a:latin typeface="Roboto"/>
              <a:ea typeface="Roboto"/>
              <a:cs typeface="Roboto"/>
              <a:sym typeface="Roboto"/>
            </a:endParaRPr>
          </a:p>
          <a:p>
            <a:pPr indent="0" lvl="0" marL="144000" rtl="0" algn="l">
              <a:spcBef>
                <a:spcPts val="600"/>
              </a:spcBef>
              <a:spcAft>
                <a:spcPts val="0"/>
              </a:spcAft>
              <a:buNone/>
            </a:pPr>
            <a:r>
              <a:rPr lang="en-GB" sz="1600">
                <a:latin typeface="Roboto"/>
                <a:ea typeface="Roboto"/>
                <a:cs typeface="Roboto"/>
                <a:sym typeface="Roboto"/>
              </a:rPr>
              <a:t>C</a:t>
            </a:r>
            <a:r>
              <a:rPr lang="en-GB" sz="1600">
                <a:latin typeface="Roboto"/>
                <a:ea typeface="Roboto"/>
                <a:cs typeface="Roboto"/>
                <a:sym typeface="Roboto"/>
              </a:rPr>
              <a:t>an write entries for same generation in parallel.</a:t>
            </a:r>
            <a:endParaRPr sz="1600">
              <a:latin typeface="Roboto"/>
              <a:ea typeface="Roboto"/>
              <a:cs typeface="Roboto"/>
              <a:sym typeface="Roboto"/>
            </a:endParaRPr>
          </a:p>
          <a:p>
            <a:pPr indent="0" lvl="0" marL="144000" rtl="0" algn="l">
              <a:spcBef>
                <a:spcPts val="600"/>
              </a:spcBef>
              <a:spcAft>
                <a:spcPts val="0"/>
              </a:spcAft>
              <a:buNone/>
            </a:pPr>
            <a:r>
              <a:rPr lang="en-GB" sz="1600">
                <a:latin typeface="Roboto"/>
                <a:ea typeface="Roboto"/>
                <a:cs typeface="Roboto"/>
                <a:sym typeface="Roboto"/>
              </a:rPr>
              <a:t>But: writes of a new generation must only return to userspace after the previous generation’s writes have been completed.</a:t>
            </a:r>
            <a:br>
              <a:rPr lang="en-GB" sz="1600">
                <a:latin typeface="Roboto"/>
                <a:ea typeface="Roboto"/>
                <a:cs typeface="Roboto"/>
                <a:sym typeface="Roboto"/>
              </a:rPr>
            </a:br>
            <a:r>
              <a:rPr lang="en-GB" sz="1600">
                <a:latin typeface="Roboto"/>
                <a:ea typeface="Roboto"/>
                <a:cs typeface="Roboto"/>
                <a:sym typeface="Roboto"/>
              </a:rPr>
              <a:t>Otherwise: might be missing incompletely written entries of prev gen.</a:t>
            </a: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PRB</a:t>
            </a:r>
            <a:endParaRPr sz="1600">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Chunks can only be written or gc’ed by one thread at a time.</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⇒Maintain up to </a:t>
            </a:r>
            <a:r>
              <a:rPr i="1" lang="en-GB" sz="1600">
                <a:solidFill>
                  <a:schemeClr val="dk1"/>
                </a:solidFill>
                <a:latin typeface="Roboto"/>
                <a:ea typeface="Roboto"/>
                <a:cs typeface="Roboto"/>
                <a:sym typeface="Roboto"/>
              </a:rPr>
              <a:t>M</a:t>
            </a:r>
            <a:r>
              <a:rPr lang="en-GB" sz="1600">
                <a:solidFill>
                  <a:schemeClr val="dk1"/>
                </a:solidFill>
                <a:latin typeface="Roboto"/>
                <a:ea typeface="Roboto"/>
                <a:cs typeface="Roboto"/>
                <a:sym typeface="Roboto"/>
              </a:rPr>
              <a:t> open chunks (</a:t>
            </a:r>
            <a:r>
              <a:rPr i="1" lang="en-GB" sz="1600">
                <a:solidFill>
                  <a:schemeClr val="dk1"/>
                </a:solidFill>
                <a:latin typeface="Roboto"/>
                <a:ea typeface="Roboto"/>
                <a:cs typeface="Roboto"/>
                <a:sym typeface="Roboto"/>
              </a:rPr>
              <a:t>commit slots</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Semaphore + atomic bitmask to coordinate temporary exclusive access to chunk.</a:t>
            </a:r>
            <a:endParaRPr sz="1600">
              <a:solidFill>
                <a:schemeClr val="dk1"/>
              </a:solidFill>
              <a:latin typeface="Roboto"/>
              <a:ea typeface="Roboto"/>
              <a:cs typeface="Roboto"/>
              <a:sym typeface="Roboto"/>
            </a:endParaRPr>
          </a:p>
          <a:p>
            <a:pPr indent="0" lvl="0" marL="144000" rtl="0" algn="l">
              <a:spcBef>
                <a:spcPts val="600"/>
              </a:spcBef>
              <a:spcAft>
                <a:spcPts val="600"/>
              </a:spcAft>
              <a:buNone/>
            </a:pPr>
            <a:r>
              <a:rPr lang="en-GB" sz="1600">
                <a:solidFill>
                  <a:schemeClr val="dk1"/>
                </a:solidFill>
                <a:latin typeface="Roboto"/>
                <a:ea typeface="Roboto"/>
                <a:cs typeface="Roboto"/>
                <a:sym typeface="Roboto"/>
              </a:rPr>
              <a:t>Full chunks are put on queue for later gc; new empty chunk retrieved from ‘free list’.</a:t>
            </a:r>
            <a:endParaRPr sz="16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42" name="Google Shape;1042;p30"/>
          <p:cNvSpPr txBox="1"/>
          <p:nvPr>
            <p:ph idx="4294967295" type="ctrTitle"/>
          </p:nvPr>
        </p:nvSpPr>
        <p:spPr>
          <a:xfrm>
            <a:off x="446400" y="204825"/>
            <a:ext cx="8026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PRB: CPU-Efficient PMEM IO</a:t>
            </a:r>
            <a:endParaRPr>
              <a:solidFill>
                <a:srgbClr val="000000"/>
              </a:solidFill>
              <a:latin typeface="Roboto"/>
              <a:ea typeface="Roboto"/>
              <a:cs typeface="Roboto"/>
              <a:sym typeface="Roboto"/>
            </a:endParaRPr>
          </a:p>
        </p:txBody>
      </p:sp>
      <p:sp>
        <p:nvSpPr>
          <p:cNvPr id="1043" name="Google Shape;1043;p30"/>
          <p:cNvSpPr txBox="1"/>
          <p:nvPr/>
        </p:nvSpPr>
        <p:spPr>
          <a:xfrm>
            <a:off x="530300" y="832900"/>
            <a:ext cx="8329500" cy="3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a:ea typeface="Roboto"/>
                <a:cs typeface="Roboto"/>
                <a:sym typeface="Roboto"/>
              </a:rPr>
              <a:t>Wait-time for PMEM is spent on-CPU,</a:t>
            </a:r>
            <a:r>
              <a:rPr lang="en-GB" sz="1600">
                <a:latin typeface="Roboto"/>
                <a:ea typeface="Roboto"/>
                <a:cs typeface="Roboto"/>
                <a:sym typeface="Roboto"/>
              </a:rPr>
              <a:t> instructions stall during wait time.</a:t>
            </a:r>
            <a:endParaRPr sz="1600">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GB" sz="1600">
                <a:solidFill>
                  <a:schemeClr val="dk1"/>
                </a:solidFill>
                <a:latin typeface="Roboto"/>
                <a:ea typeface="Roboto"/>
                <a:cs typeface="Roboto"/>
                <a:sym typeface="Roboto"/>
              </a:rPr>
              <a:t>⇒That’s the idea behind PMEM: it’s cheaper to stall the CPU than to make async requests.</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But: </a:t>
            </a:r>
            <a:r>
              <a:rPr lang="en-GB" sz="1600">
                <a:latin typeface="Roboto"/>
                <a:ea typeface="Roboto"/>
                <a:cs typeface="Roboto"/>
                <a:sym typeface="Roboto"/>
              </a:rPr>
              <a:t>Writing at higher rate than max PMEM bandwidth results in queuing.</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 +  </a:t>
            </a:r>
            <a:r>
              <a:rPr lang="en-GB" sz="1600">
                <a:solidFill>
                  <a:schemeClr val="dk1"/>
                </a:solidFill>
                <a:latin typeface="Roboto"/>
                <a:ea typeface="Roboto"/>
                <a:cs typeface="Roboto"/>
                <a:sym typeface="Roboto"/>
              </a:rPr>
              <a:t>PMEM eliminated the OS IO stack ⇒there is no way to use blocking for back-pressure.</a:t>
            </a:r>
            <a:endParaRPr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⇒Instead, we </a:t>
            </a:r>
            <a:r>
              <a:rPr lang="en-GB" sz="1600">
                <a:latin typeface="Roboto"/>
                <a:ea typeface="Roboto"/>
                <a:cs typeface="Roboto"/>
                <a:sym typeface="Roboto"/>
              </a:rPr>
              <a:t>waste precious on-CPU time waiting for PMEM IO.</a:t>
            </a:r>
            <a:endParaRPr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⇒U</a:t>
            </a:r>
            <a:r>
              <a:rPr lang="en-GB" sz="1600">
                <a:solidFill>
                  <a:schemeClr val="dk1"/>
                </a:solidFill>
                <a:latin typeface="Roboto"/>
                <a:ea typeface="Roboto"/>
                <a:cs typeface="Roboto"/>
                <a:sym typeface="Roboto"/>
              </a:rPr>
              <a:t>nacceptable for a general-purpose, in-kernel filesystem.</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t/>
            </a:r>
            <a:endParaRPr sz="1600">
              <a:solidFill>
                <a:schemeClr val="dk1"/>
              </a:solidFill>
              <a:latin typeface="Roboto"/>
              <a:ea typeface="Roboto"/>
              <a:cs typeface="Roboto"/>
              <a:sym typeface="Roboto"/>
            </a:endParaRPr>
          </a:p>
          <a:p>
            <a:pPr indent="0" lvl="0" marL="1152000" marR="1080000" rtl="0" algn="l">
              <a:spcBef>
                <a:spcPts val="600"/>
              </a:spcBef>
              <a:spcAft>
                <a:spcPts val="0"/>
              </a:spcAft>
              <a:buNone/>
            </a:pPr>
            <a:r>
              <a:rPr b="1" lang="en-GB" sz="1600">
                <a:solidFill>
                  <a:schemeClr val="dk1"/>
                </a:solidFill>
                <a:latin typeface="Roboto"/>
                <a:ea typeface="Roboto"/>
                <a:cs typeface="Roboto"/>
                <a:sym typeface="Roboto"/>
              </a:rPr>
              <a:t>To our knowledge, we are the first to identify this systematic problem in the domain of PMEM filesystems.</a:t>
            </a:r>
            <a:endParaRPr b="1" sz="1600">
              <a:solidFill>
                <a:schemeClr val="dk1"/>
              </a:solidFill>
              <a:latin typeface="Roboto"/>
              <a:ea typeface="Roboto"/>
              <a:cs typeface="Roboto"/>
              <a:sym typeface="Roboto"/>
            </a:endParaRPr>
          </a:p>
          <a:p>
            <a:pPr indent="0" lvl="0" marL="0" rtl="0" algn="l">
              <a:spcBef>
                <a:spcPts val="600"/>
              </a:spcBef>
              <a:spcAft>
                <a:spcPts val="0"/>
              </a:spcAft>
              <a:buNone/>
            </a:pPr>
            <a:r>
              <a:t/>
            </a:r>
            <a:endParaRPr b="1" sz="1600">
              <a:latin typeface="Roboto"/>
              <a:ea typeface="Roboto"/>
              <a:cs typeface="Roboto"/>
              <a:sym typeface="Roboto"/>
            </a:endParaRPr>
          </a:p>
          <a:p>
            <a:pPr indent="-838799" lvl="0" marL="838799" rtl="0" algn="l">
              <a:spcBef>
                <a:spcPts val="600"/>
              </a:spcBef>
              <a:spcAft>
                <a:spcPts val="0"/>
              </a:spcAft>
              <a:buNone/>
            </a:pPr>
            <a:r>
              <a:rPr b="1" lang="en-GB" sz="1600">
                <a:latin typeface="Roboto"/>
                <a:ea typeface="Roboto"/>
                <a:cs typeface="Roboto"/>
                <a:sym typeface="Roboto"/>
              </a:rPr>
              <a:t>Solution</a:t>
            </a:r>
            <a:r>
              <a:rPr lang="en-GB" sz="1600">
                <a:latin typeface="Roboto"/>
                <a:ea typeface="Roboto"/>
                <a:cs typeface="Roboto"/>
                <a:sym typeface="Roboto"/>
              </a:rPr>
              <a:t>: Limit number of commit slots such that we prevent excessive write bandwidth </a:t>
            </a:r>
            <a:br>
              <a:rPr lang="en-GB" sz="1600">
                <a:latin typeface="Roboto"/>
                <a:ea typeface="Roboto"/>
                <a:cs typeface="Roboto"/>
                <a:sym typeface="Roboto"/>
              </a:rPr>
            </a:br>
            <a:r>
              <a:rPr lang="en-GB" sz="1600">
                <a:solidFill>
                  <a:schemeClr val="dk1"/>
                </a:solidFill>
                <a:latin typeface="Roboto"/>
                <a:ea typeface="Roboto"/>
                <a:cs typeface="Roboto"/>
                <a:sym typeface="Roboto"/>
              </a:rPr>
              <a:t>⇒</a:t>
            </a:r>
            <a:r>
              <a:rPr lang="en-GB" sz="1600">
                <a:latin typeface="Roboto"/>
                <a:ea typeface="Roboto"/>
                <a:cs typeface="Roboto"/>
                <a:sym typeface="Roboto"/>
              </a:rPr>
              <a:t>semaphore shifts wait time off the CPU.</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0" lvl="0" marL="0" rtl="0" algn="l">
              <a:spcBef>
                <a:spcPts val="600"/>
              </a:spcBef>
              <a:spcAft>
                <a:spcPts val="600"/>
              </a:spcAft>
              <a:buNone/>
            </a:pPr>
            <a:r>
              <a:t/>
            </a:r>
            <a:endParaRPr sz="16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id="1048" name="Google Shape;1048;p31"/>
          <p:cNvPicPr preferRelativeResize="0"/>
          <p:nvPr/>
        </p:nvPicPr>
        <p:blipFill rotWithShape="1">
          <a:blip r:embed="rId3">
            <a:alphaModFix/>
          </a:blip>
          <a:srcRect b="0" l="0" r="11316" t="714"/>
          <a:stretch/>
        </p:blipFill>
        <p:spPr>
          <a:xfrm>
            <a:off x="5210700" y="1514300"/>
            <a:ext cx="3933302" cy="2996475"/>
          </a:xfrm>
          <a:prstGeom prst="rect">
            <a:avLst/>
          </a:prstGeom>
          <a:noFill/>
          <a:ln>
            <a:noFill/>
          </a:ln>
        </p:spPr>
      </p:pic>
      <p:sp>
        <p:nvSpPr>
          <p:cNvPr id="1049" name="Google Shape;1049;p31"/>
          <p:cNvSpPr/>
          <p:nvPr/>
        </p:nvSpPr>
        <p:spPr>
          <a:xfrm flipH="1" rot="10800000">
            <a:off x="5210700" y="2860775"/>
            <a:ext cx="3936600" cy="1650000"/>
          </a:xfrm>
          <a:prstGeom prst="rect">
            <a:avLst/>
          </a:prstGeom>
          <a:gradFill>
            <a:gsLst>
              <a:gs pos="0">
                <a:srgbClr val="FFFFFF"/>
              </a:gs>
              <a:gs pos="100000">
                <a:srgbClr val="B3B3B3">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51" name="Google Shape;1051;p31"/>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Evaluation: Correctness</a:t>
            </a:r>
            <a:endParaRPr>
              <a:solidFill>
                <a:srgbClr val="000000"/>
              </a:solidFill>
              <a:latin typeface="Roboto"/>
              <a:ea typeface="Roboto"/>
              <a:cs typeface="Roboto"/>
              <a:sym typeface="Roboto"/>
            </a:endParaRPr>
          </a:p>
        </p:txBody>
      </p:sp>
      <p:sp>
        <p:nvSpPr>
          <p:cNvPr id="1052" name="Google Shape;1052;p31"/>
          <p:cNvSpPr txBox="1"/>
          <p:nvPr/>
        </p:nvSpPr>
        <p:spPr>
          <a:xfrm>
            <a:off x="485775" y="790525"/>
            <a:ext cx="5133900" cy="42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Extensive user-space testing of the PRB/HDL:</a:t>
            </a:r>
            <a:endParaRPr sz="1600">
              <a:solidFill>
                <a:schemeClr val="dk1"/>
              </a:solidFill>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API walkthrough (intended usage)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Crash tests to check incorrect API usage.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Declarative testing of replay algorithm:</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Missing entries due to offline and</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online data corruption</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Crash-consistency / resumability</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Entry re-appearance (reverse-bitflips)</a:t>
            </a:r>
            <a:br>
              <a:rPr lang="en-GB" sz="1600">
                <a:solidFill>
                  <a:schemeClr val="dk1"/>
                </a:solidFill>
                <a:latin typeface="Roboto"/>
                <a:ea typeface="Roboto"/>
                <a:cs typeface="Roboto"/>
                <a:sym typeface="Roboto"/>
              </a:rPr>
            </a:b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ZFS testing infrastructure:</a:t>
            </a:r>
            <a:endParaRPr sz="1600">
              <a:solidFill>
                <a:schemeClr val="dk1"/>
              </a:solidFill>
              <a:latin typeface="Roboto"/>
              <a:ea typeface="Roboto"/>
              <a:cs typeface="Roboto"/>
              <a:sym typeface="Roboto"/>
            </a:endParaRPr>
          </a:p>
          <a:p>
            <a:pPr indent="-331999" lvl="0" marL="352799"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ztest stress test: runs for hours,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very few crashes, one remains unresolved</a:t>
            </a:r>
            <a:endParaRPr sz="1600">
              <a:solidFill>
                <a:schemeClr val="dk1"/>
              </a:solidFill>
              <a:latin typeface="Roboto"/>
              <a:ea typeface="Roboto"/>
              <a:cs typeface="Roboto"/>
              <a:sym typeface="Roboto"/>
            </a:endParaRPr>
          </a:p>
          <a:p>
            <a:pPr indent="-331999" lvl="0" marL="352799"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ZFS test suite: pass relevant ZIL replay tests</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2"/>
                </a:solidFill>
                <a:latin typeface="Roboto"/>
                <a:ea typeface="Roboto"/>
                <a:cs typeface="Roboto"/>
                <a:sym typeface="Roboto"/>
              </a:rPr>
              <a:t>Code coverage metrics in thesis!</a:t>
            </a:r>
            <a:endParaRPr sz="1600">
              <a:solidFill>
                <a:schemeClr val="dk2"/>
              </a:solidFill>
              <a:latin typeface="Roboto"/>
              <a:ea typeface="Roboto"/>
              <a:cs typeface="Roboto"/>
              <a:sym typeface="Roboto"/>
            </a:endParaRPr>
          </a:p>
        </p:txBody>
      </p:sp>
      <p:pic>
        <p:nvPicPr>
          <p:cNvPr id="1053" name="Google Shape;1053;p31"/>
          <p:cNvPicPr preferRelativeResize="0"/>
          <p:nvPr/>
        </p:nvPicPr>
        <p:blipFill rotWithShape="1">
          <a:blip r:embed="rId4">
            <a:alphaModFix/>
          </a:blip>
          <a:srcRect b="18726" l="0" r="0" t="13742"/>
          <a:stretch/>
        </p:blipFill>
        <p:spPr>
          <a:xfrm>
            <a:off x="6656225" y="555300"/>
            <a:ext cx="2190750" cy="1042050"/>
          </a:xfrm>
          <a:prstGeom prst="rect">
            <a:avLst/>
          </a:prstGeom>
          <a:noFill/>
          <a:ln>
            <a:noFill/>
          </a:ln>
        </p:spPr>
      </p:pic>
      <p:sp>
        <p:nvSpPr>
          <p:cNvPr id="1054" name="Google Shape;1054;p31"/>
          <p:cNvSpPr/>
          <p:nvPr/>
        </p:nvSpPr>
        <p:spPr>
          <a:xfrm flipH="1" rot="-5400000">
            <a:off x="6207125" y="1021413"/>
            <a:ext cx="420900" cy="477300"/>
          </a:xfrm>
          <a:prstGeom prst="bentArrow">
            <a:avLst>
              <a:gd fmla="val 25000" name="adj1"/>
              <a:gd fmla="val 25000" name="adj2"/>
              <a:gd fmla="val 25000" name="adj3"/>
              <a:gd fmla="val 43750" name="adj4"/>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11520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Roboto"/>
                <a:ea typeface="Roboto"/>
                <a:cs typeface="Roboto"/>
                <a:sym typeface="Roboto"/>
              </a:rPr>
              <a:t>Low-Latency </a:t>
            </a:r>
            <a:r>
              <a:rPr lang="en-GB">
                <a:solidFill>
                  <a:srgbClr val="A61C00"/>
                </a:solidFill>
                <a:latin typeface="Roboto"/>
                <a:ea typeface="Roboto"/>
                <a:cs typeface="Roboto"/>
                <a:sym typeface="Roboto"/>
              </a:rPr>
              <a:t>Synchronous IO</a:t>
            </a:r>
            <a:r>
              <a:rPr lang="en-GB">
                <a:latin typeface="Roboto"/>
                <a:ea typeface="Roboto"/>
                <a:cs typeface="Roboto"/>
                <a:sym typeface="Roboto"/>
              </a:rPr>
              <a:t> For </a:t>
            </a:r>
            <a:r>
              <a:rPr lang="en-GB">
                <a:solidFill>
                  <a:srgbClr val="3D85C6"/>
                </a:solidFill>
                <a:latin typeface="Roboto"/>
                <a:ea typeface="Roboto"/>
                <a:cs typeface="Roboto"/>
                <a:sym typeface="Roboto"/>
              </a:rPr>
              <a:t>OpenZFS</a:t>
            </a:r>
            <a:br>
              <a:rPr lang="en-GB">
                <a:latin typeface="Roboto"/>
                <a:ea typeface="Roboto"/>
                <a:cs typeface="Roboto"/>
                <a:sym typeface="Roboto"/>
              </a:rPr>
            </a:br>
            <a:r>
              <a:rPr lang="en-GB">
                <a:latin typeface="Roboto"/>
                <a:ea typeface="Roboto"/>
                <a:cs typeface="Roboto"/>
                <a:sym typeface="Roboto"/>
              </a:rPr>
              <a:t>Using </a:t>
            </a:r>
            <a:r>
              <a:rPr lang="en-GB">
                <a:solidFill>
                  <a:srgbClr val="38761D"/>
                </a:solidFill>
                <a:latin typeface="Roboto"/>
                <a:ea typeface="Roboto"/>
                <a:cs typeface="Roboto"/>
                <a:sym typeface="Roboto"/>
              </a:rPr>
              <a:t>Persistent Memory</a:t>
            </a:r>
            <a:endParaRPr>
              <a:solidFill>
                <a:srgbClr val="38761D"/>
              </a:solidFill>
              <a:latin typeface="Roboto"/>
              <a:ea typeface="Roboto"/>
              <a:cs typeface="Roboto"/>
              <a:sym typeface="Roboto"/>
            </a:endParaRPr>
          </a:p>
        </p:txBody>
      </p:sp>
      <p:sp>
        <p:nvSpPr>
          <p:cNvPr id="61" name="Google Shape;61;p14"/>
          <p:cNvSpPr txBox="1"/>
          <p:nvPr>
            <p:ph idx="1" type="subTitle"/>
          </p:nvPr>
        </p:nvSpPr>
        <p:spPr>
          <a:xfrm>
            <a:off x="311700" y="3241550"/>
            <a:ext cx="8520600" cy="792600"/>
          </a:xfrm>
          <a:prstGeom prst="rect">
            <a:avLst/>
          </a:prstGeom>
        </p:spPr>
        <p:txBody>
          <a:bodyPr anchorCtr="0" anchor="t" bIns="91425" lIns="91425" spcFirstLastPara="1" rIns="91425" wrap="square" tIns="91425">
            <a:noAutofit/>
          </a:bodyPr>
          <a:lstStyle/>
          <a:p>
            <a:pPr indent="0" lvl="0" marL="0" rtl="0" algn="ctr">
              <a:lnSpc>
                <a:spcPct val="105000"/>
              </a:lnSpc>
              <a:spcBef>
                <a:spcPts val="0"/>
              </a:spcBef>
              <a:spcAft>
                <a:spcPts val="0"/>
              </a:spcAft>
              <a:buClr>
                <a:schemeClr val="dk1"/>
              </a:buClr>
              <a:buSzPts val="358"/>
              <a:buFont typeface="Arial"/>
              <a:buNone/>
            </a:pPr>
            <a:r>
              <a:rPr lang="en-GB" sz="1110">
                <a:latin typeface="Roboto"/>
                <a:ea typeface="Roboto"/>
                <a:cs typeface="Roboto"/>
                <a:sym typeface="Roboto"/>
              </a:rPr>
              <a:t>Christian Schwarz</a:t>
            </a:r>
            <a:endParaRPr sz="1110">
              <a:latin typeface="Roboto"/>
              <a:ea typeface="Roboto"/>
              <a:cs typeface="Roboto"/>
              <a:sym typeface="Roboto"/>
            </a:endParaRPr>
          </a:p>
          <a:p>
            <a:pPr indent="0" lvl="0" marL="0" rtl="0" algn="ctr">
              <a:lnSpc>
                <a:spcPct val="105000"/>
              </a:lnSpc>
              <a:spcBef>
                <a:spcPts val="0"/>
              </a:spcBef>
              <a:spcAft>
                <a:spcPts val="0"/>
              </a:spcAft>
              <a:buClr>
                <a:schemeClr val="dk1"/>
              </a:buClr>
              <a:buSzPts val="358"/>
              <a:buFont typeface="Arial"/>
              <a:buNone/>
            </a:pPr>
            <a:r>
              <a:rPr lang="en-GB" sz="1110">
                <a:latin typeface="Roboto"/>
                <a:ea typeface="Roboto"/>
                <a:cs typeface="Roboto"/>
                <a:sym typeface="Roboto"/>
              </a:rPr>
              <a:t>Master Thesis Final Presentation</a:t>
            </a:r>
            <a:endParaRPr sz="1110">
              <a:latin typeface="Roboto"/>
              <a:ea typeface="Roboto"/>
              <a:cs typeface="Roboto"/>
              <a:sym typeface="Roboto"/>
            </a:endParaRPr>
          </a:p>
          <a:p>
            <a:pPr indent="0" lvl="0" marL="0" rtl="0" algn="ctr">
              <a:lnSpc>
                <a:spcPct val="105000"/>
              </a:lnSpc>
              <a:spcBef>
                <a:spcPts val="0"/>
              </a:spcBef>
              <a:spcAft>
                <a:spcPts val="0"/>
              </a:spcAft>
              <a:buClr>
                <a:schemeClr val="dk1"/>
              </a:buClr>
              <a:buSzPts val="358"/>
              <a:buFont typeface="Arial"/>
              <a:buNone/>
            </a:pPr>
            <a:r>
              <a:rPr lang="en-GB" sz="1110">
                <a:latin typeface="Roboto"/>
                <a:ea typeface="Roboto"/>
                <a:cs typeface="Roboto"/>
                <a:sym typeface="Roboto"/>
              </a:rPr>
              <a:t>Karlsruhe Institute of Technology - ITEC - OS Group</a:t>
            </a:r>
            <a:endParaRPr sz="1110">
              <a:latin typeface="Roboto"/>
              <a:ea typeface="Roboto"/>
              <a:cs typeface="Roboto"/>
              <a:sym typeface="Roboto"/>
            </a:endParaRPr>
          </a:p>
          <a:p>
            <a:pPr indent="0" lvl="0" marL="0" rtl="0" algn="ctr">
              <a:lnSpc>
                <a:spcPct val="105000"/>
              </a:lnSpc>
              <a:spcBef>
                <a:spcPts val="0"/>
              </a:spcBef>
              <a:spcAft>
                <a:spcPts val="0"/>
              </a:spcAft>
              <a:buClr>
                <a:schemeClr val="dk1"/>
              </a:buClr>
              <a:buSzPts val="358"/>
              <a:buFont typeface="Arial"/>
              <a:buNone/>
            </a:pPr>
            <a:r>
              <a:rPr lang="en-GB" sz="1110">
                <a:latin typeface="Roboto"/>
                <a:ea typeface="Roboto"/>
                <a:cs typeface="Roboto"/>
                <a:sym typeface="Roboto"/>
              </a:rPr>
              <a:t>23 June 2021</a:t>
            </a:r>
            <a:endParaRPr sz="1110">
              <a:latin typeface="Roboto"/>
              <a:ea typeface="Roboto"/>
              <a:cs typeface="Roboto"/>
              <a:sym typeface="Roboto"/>
            </a:endParaRPr>
          </a:p>
          <a:p>
            <a:pPr indent="0" lvl="0" marL="0" rtl="0" algn="ctr">
              <a:lnSpc>
                <a:spcPct val="105000"/>
              </a:lnSpc>
              <a:spcBef>
                <a:spcPts val="0"/>
              </a:spcBef>
              <a:spcAft>
                <a:spcPts val="0"/>
              </a:spcAft>
              <a:buSzPts val="358"/>
              <a:buNone/>
            </a:pPr>
            <a:r>
              <a:t/>
            </a:r>
            <a:endParaRPr sz="111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60" name="Google Shape;1060;p32"/>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Evaluation: Performance</a:t>
            </a:r>
            <a:endParaRPr>
              <a:solidFill>
                <a:srgbClr val="000000"/>
              </a:solidFill>
              <a:latin typeface="Roboto"/>
              <a:ea typeface="Roboto"/>
              <a:cs typeface="Roboto"/>
              <a:sym typeface="Roboto"/>
            </a:endParaRPr>
          </a:p>
        </p:txBody>
      </p:sp>
      <p:sp>
        <p:nvSpPr>
          <p:cNvPr id="1061" name="Google Shape;1061;p32"/>
          <p:cNvSpPr txBox="1"/>
          <p:nvPr/>
        </p:nvSpPr>
        <p:spPr>
          <a:xfrm>
            <a:off x="446400" y="777225"/>
            <a:ext cx="8049000" cy="40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Motivating 4k sync random write workload:</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Single- and multi-threaded performance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Distribution of latency between ZIL and other ZFS components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Homogeneity of latency (</a:t>
            </a:r>
            <a:r>
              <a:rPr lang="en-GB" sz="1600">
                <a:solidFill>
                  <a:schemeClr val="dk1"/>
                </a:solidFill>
                <a:latin typeface="Roboto"/>
                <a:ea typeface="Roboto"/>
                <a:cs typeface="Roboto"/>
                <a:sym typeface="Roboto"/>
              </a:rPr>
              <a:t>⇒</a:t>
            </a:r>
            <a:r>
              <a:rPr lang="en-GB" sz="1600">
                <a:latin typeface="Roboto"/>
                <a:ea typeface="Roboto"/>
                <a:cs typeface="Roboto"/>
                <a:sym typeface="Roboto"/>
              </a:rPr>
              <a:t>tail latencies)</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Commit slots: effectiveness at </a:t>
            </a:r>
            <a:r>
              <a:rPr lang="en-GB" sz="1600">
                <a:solidFill>
                  <a:schemeClr val="dk1"/>
                </a:solidFill>
                <a:latin typeface="Roboto"/>
                <a:ea typeface="Roboto"/>
                <a:cs typeface="Roboto"/>
                <a:sym typeface="Roboto"/>
              </a:rPr>
              <a:t>limiting of on-CPU waiting for PMEM IO</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Benefit to applications</a:t>
            </a:r>
            <a:endParaRPr sz="1600">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ZIL-PMEM vs. ZIL-LWB</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latin typeface="Roboto"/>
                <a:ea typeface="Roboto"/>
                <a:cs typeface="Roboto"/>
                <a:sym typeface="Roboto"/>
              </a:rPr>
              <a:t>Comparison with Ext4/XFS on dm-writecache</a:t>
            </a:r>
            <a:endParaRPr sz="1600">
              <a:latin typeface="Roboto"/>
              <a:ea typeface="Roboto"/>
              <a:cs typeface="Roboto"/>
              <a:sym typeface="Roboto"/>
            </a:endParaRPr>
          </a:p>
          <a:p>
            <a:pPr indent="-330200" lvl="0" marL="457200" rtl="0" algn="l">
              <a:spcBef>
                <a:spcPts val="0"/>
              </a:spcBef>
              <a:spcAft>
                <a:spcPts val="0"/>
              </a:spcAft>
              <a:buClr>
                <a:srgbClr val="808080"/>
              </a:buClr>
              <a:buSzPts val="1600"/>
              <a:buFont typeface="Roboto"/>
              <a:buChar char="●"/>
            </a:pPr>
            <a:r>
              <a:rPr lang="en-GB" sz="1600">
                <a:solidFill>
                  <a:srgbClr val="808080"/>
                </a:solidFill>
                <a:latin typeface="Roboto"/>
                <a:ea typeface="Roboto"/>
                <a:cs typeface="Roboto"/>
                <a:sym typeface="Roboto"/>
              </a:rPr>
              <a:t>Comparison with Ext4/XFS on /dev/pmem</a:t>
            </a:r>
            <a:endParaRPr sz="1600">
              <a:solidFill>
                <a:srgbClr val="808080"/>
              </a:solidFill>
              <a:latin typeface="Roboto"/>
              <a:ea typeface="Roboto"/>
              <a:cs typeface="Roboto"/>
              <a:sym typeface="Roboto"/>
            </a:endParaRPr>
          </a:p>
          <a:p>
            <a:pPr indent="-330200" lvl="0" marL="457200" rtl="0" algn="l">
              <a:spcBef>
                <a:spcPts val="0"/>
              </a:spcBef>
              <a:spcAft>
                <a:spcPts val="0"/>
              </a:spcAft>
              <a:buClr>
                <a:srgbClr val="808080"/>
              </a:buClr>
              <a:buSzPts val="1600"/>
              <a:buFont typeface="Roboto"/>
              <a:buChar char="●"/>
            </a:pPr>
            <a:r>
              <a:rPr lang="en-GB" sz="1600">
                <a:solidFill>
                  <a:srgbClr val="808080"/>
                </a:solidFill>
                <a:latin typeface="Roboto"/>
                <a:ea typeface="Roboto"/>
                <a:cs typeface="Roboto"/>
                <a:sym typeface="Roboto"/>
              </a:rPr>
              <a:t>Benefit for ZVOLs (virtual block devices)</a:t>
            </a:r>
            <a:endParaRPr sz="1600">
              <a:solidFill>
                <a:srgbClr val="808080"/>
              </a:solidFill>
              <a:latin typeface="Roboto"/>
              <a:ea typeface="Roboto"/>
              <a:cs typeface="Roboto"/>
              <a:sym typeface="Roboto"/>
            </a:endParaRPr>
          </a:p>
          <a:p>
            <a:pPr indent="-330200" lvl="1" marL="914400" rtl="0" algn="l">
              <a:spcBef>
                <a:spcPts val="0"/>
              </a:spcBef>
              <a:spcAft>
                <a:spcPts val="0"/>
              </a:spcAft>
              <a:buClr>
                <a:srgbClr val="808080"/>
              </a:buClr>
              <a:buSzPts val="1600"/>
              <a:buFont typeface="Roboto"/>
              <a:buChar char="○"/>
            </a:pPr>
            <a:r>
              <a:rPr lang="en-GB" sz="1600">
                <a:solidFill>
                  <a:srgbClr val="808080"/>
                </a:solidFill>
                <a:latin typeface="Roboto"/>
                <a:ea typeface="Roboto"/>
                <a:cs typeface="Roboto"/>
                <a:sym typeface="Roboto"/>
              </a:rPr>
              <a:t>Opportunities for parallel logging to same HDL</a:t>
            </a:r>
            <a:endParaRPr sz="1600">
              <a:solidFill>
                <a:srgbClr val="808080"/>
              </a:solidFill>
              <a:latin typeface="Roboto"/>
              <a:ea typeface="Roboto"/>
              <a:cs typeface="Roboto"/>
              <a:sym typeface="Roboto"/>
            </a:endParaRPr>
          </a:p>
        </p:txBody>
      </p:sp>
      <p:sp>
        <p:nvSpPr>
          <p:cNvPr id="1062" name="Google Shape;1062;p32"/>
          <p:cNvSpPr/>
          <p:nvPr/>
        </p:nvSpPr>
        <p:spPr>
          <a:xfrm>
            <a:off x="6113225" y="3632625"/>
            <a:ext cx="1347900" cy="339000"/>
          </a:xfrm>
          <a:prstGeom prst="wedgeRoundRectCallout">
            <a:avLst>
              <a:gd fmla="val -104425" name="adj1"/>
              <a:gd fmla="val 92839" name="adj2"/>
              <a:gd fmla="val 0" name="adj3"/>
            </a:avLst>
          </a:prstGeom>
          <a:noFill/>
          <a:ln cap="flat" cmpd="sng" w="9525">
            <a:solidFill>
              <a:schemeClr val="dk2"/>
            </a:solidFill>
            <a:prstDash val="solid"/>
            <a:round/>
            <a:headEnd len="sm" w="sm" type="none"/>
            <a:tailEnd len="sm" w="sm" type="none"/>
          </a:ln>
        </p:spPr>
        <p:txBody>
          <a:bodyPr anchorCtr="0" anchor="ctr" bIns="18000" lIns="72000" spcFirstLastPara="1" rIns="72000" wrap="square" tIns="18000">
            <a:noAutofit/>
          </a:bodyPr>
          <a:lstStyle/>
          <a:p>
            <a:pPr indent="0" lvl="0" marL="0" rtl="0" algn="ctr">
              <a:spcBef>
                <a:spcPts val="0"/>
              </a:spcBef>
              <a:spcAft>
                <a:spcPts val="0"/>
              </a:spcAft>
              <a:buNone/>
            </a:pPr>
            <a:r>
              <a:rPr lang="en-GB" sz="1600">
                <a:solidFill>
                  <a:srgbClr val="808080"/>
                </a:solidFill>
              </a:rPr>
              <a:t>In the thesis!</a:t>
            </a:r>
            <a:endParaRPr sz="1600">
              <a:solidFill>
                <a:srgbClr val="80808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068" name="Google Shape;1068;p33"/>
          <p:cNvPicPr preferRelativeResize="0"/>
          <p:nvPr/>
        </p:nvPicPr>
        <p:blipFill>
          <a:blip r:embed="rId3">
            <a:alphaModFix/>
          </a:blip>
          <a:stretch>
            <a:fillRect/>
          </a:stretch>
        </p:blipFill>
        <p:spPr>
          <a:xfrm>
            <a:off x="489051" y="1005831"/>
            <a:ext cx="4355901" cy="3664744"/>
          </a:xfrm>
          <a:prstGeom prst="rect">
            <a:avLst/>
          </a:prstGeom>
          <a:noFill/>
          <a:ln>
            <a:noFill/>
          </a:ln>
        </p:spPr>
      </p:pic>
      <p:sp>
        <p:nvSpPr>
          <p:cNvPr id="1069" name="Google Shape;1069;p33"/>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4k Sync Random Writes</a:t>
            </a:r>
            <a:endParaRPr>
              <a:solidFill>
                <a:srgbClr val="000000"/>
              </a:solidFill>
              <a:latin typeface="Roboto"/>
              <a:ea typeface="Roboto"/>
              <a:cs typeface="Roboto"/>
              <a:sym typeface="Roboto"/>
            </a:endParaRPr>
          </a:p>
        </p:txBody>
      </p:sp>
      <p:sp>
        <p:nvSpPr>
          <p:cNvPr id="1070" name="Google Shape;1070;p33"/>
          <p:cNvSpPr txBox="1"/>
          <p:nvPr/>
        </p:nvSpPr>
        <p:spPr>
          <a:xfrm>
            <a:off x="5089475" y="877200"/>
            <a:ext cx="3780600" cy="28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ZIL-LWB and ZIL-PMEM both use</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1x 128 GiB Optane DIMM as SLOG</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ZIL-PMEM: #commit_slots = 3</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Single-thread</a:t>
            </a:r>
            <a:r>
              <a:rPr lang="en-GB" sz="1600">
                <a:solidFill>
                  <a:schemeClr val="dk1"/>
                </a:solidFill>
                <a:latin typeface="Roboto"/>
                <a:ea typeface="Roboto"/>
                <a:cs typeface="Roboto"/>
                <a:sym typeface="Roboto"/>
              </a:rPr>
              <a:t>ed: 128k IOPS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a:t>
            </a:r>
            <a:r>
              <a:rPr b="1" lang="en-GB" sz="1600">
                <a:solidFill>
                  <a:schemeClr val="dk1"/>
                </a:solidFill>
                <a:latin typeface="Roboto"/>
                <a:ea typeface="Roboto"/>
                <a:cs typeface="Roboto"/>
                <a:sym typeface="Roboto"/>
              </a:rPr>
              <a:t>8x speedup</a:t>
            </a:r>
            <a:r>
              <a:rPr lang="en-GB" sz="1600">
                <a:solidFill>
                  <a:schemeClr val="dk1"/>
                </a:solidFill>
                <a:latin typeface="Roboto"/>
                <a:ea typeface="Roboto"/>
                <a:cs typeface="Roboto"/>
                <a:sym typeface="Roboto"/>
              </a:rPr>
              <a:t> over ZIL-LWB</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Scales </a:t>
            </a:r>
            <a:r>
              <a:rPr lang="en-GB" sz="1600">
                <a:solidFill>
                  <a:schemeClr val="dk1"/>
                </a:solidFill>
                <a:latin typeface="Roboto"/>
                <a:ea typeface="Roboto"/>
                <a:cs typeface="Roboto"/>
                <a:sym typeface="Roboto"/>
              </a:rPr>
              <a:t>to 400k IOPS @ </a:t>
            </a:r>
            <a:r>
              <a:rPr b="1" lang="en-GB" sz="1600">
                <a:solidFill>
                  <a:schemeClr val="dk1"/>
                </a:solidFill>
                <a:latin typeface="Roboto"/>
                <a:ea typeface="Roboto"/>
                <a:cs typeface="Roboto"/>
                <a:sym typeface="Roboto"/>
              </a:rPr>
              <a:t>4 threads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a:t>
            </a:r>
            <a:r>
              <a:rPr b="1" lang="en-GB" sz="1600">
                <a:solidFill>
                  <a:schemeClr val="dk1"/>
                </a:solidFill>
                <a:latin typeface="Roboto"/>
                <a:ea typeface="Roboto"/>
                <a:cs typeface="Roboto"/>
                <a:sym typeface="Roboto"/>
              </a:rPr>
              <a:t>5.5x speedup </a:t>
            </a:r>
            <a:r>
              <a:rPr lang="en-GB" sz="1600">
                <a:solidFill>
                  <a:schemeClr val="dk1"/>
                </a:solidFill>
                <a:latin typeface="Roboto"/>
                <a:ea typeface="Roboto"/>
                <a:cs typeface="Roboto"/>
                <a:sym typeface="Roboto"/>
              </a:rPr>
              <a:t>over ZIL-LWB</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Alignment with </a:t>
            </a:r>
            <a:r>
              <a:rPr i="1" lang="en-GB" sz="1600">
                <a:solidFill>
                  <a:schemeClr val="dk1"/>
                </a:solidFill>
                <a:latin typeface="Roboto"/>
                <a:ea typeface="Roboto"/>
                <a:cs typeface="Roboto"/>
                <a:sym typeface="Roboto"/>
              </a:rPr>
              <a:t>fsdax</a:t>
            </a:r>
            <a:r>
              <a:rPr lang="en-GB" sz="1600">
                <a:solidFill>
                  <a:schemeClr val="dk1"/>
                </a:solidFill>
                <a:latin typeface="Roboto"/>
                <a:ea typeface="Roboto"/>
                <a:cs typeface="Roboto"/>
                <a:sym typeface="Roboto"/>
              </a:rPr>
              <a:t> curve @ 4 threads</a:t>
            </a:r>
            <a:endParaRPr sz="1600">
              <a:solidFill>
                <a:schemeClr val="dk1"/>
              </a:solidFill>
              <a:latin typeface="Roboto"/>
              <a:ea typeface="Roboto"/>
              <a:cs typeface="Roboto"/>
              <a:sym typeface="Roboto"/>
            </a:endParaRPr>
          </a:p>
          <a:p>
            <a:pPr indent="-219599" lvl="0" marL="219599" rtl="0" algn="l">
              <a:spcBef>
                <a:spcPts val="600"/>
              </a:spcBef>
              <a:spcAft>
                <a:spcPts val="0"/>
              </a:spcAft>
              <a:buNone/>
            </a:pPr>
            <a:r>
              <a:rPr lang="en-GB" sz="1600">
                <a:solidFill>
                  <a:schemeClr val="dk1"/>
                </a:solidFill>
                <a:latin typeface="Roboto"/>
                <a:ea typeface="Roboto"/>
                <a:cs typeface="Roboto"/>
                <a:sym typeface="Roboto"/>
              </a:rPr>
              <a:t>⇒suggests that PRB or PMEM throughput limit is reached</a:t>
            </a:r>
            <a:endParaRPr sz="1600">
              <a:solidFill>
                <a:schemeClr val="dk1"/>
              </a:solidFill>
              <a:latin typeface="Roboto"/>
              <a:ea typeface="Roboto"/>
              <a:cs typeface="Roboto"/>
              <a:sym typeface="Roboto"/>
            </a:endParaRPr>
          </a:p>
          <a:p>
            <a:pPr indent="-219599" lvl="0" marL="219599" rtl="0" algn="l">
              <a:spcBef>
                <a:spcPts val="600"/>
              </a:spcBef>
              <a:spcAft>
                <a:spcPts val="600"/>
              </a:spcAft>
              <a:buNone/>
            </a:pPr>
            <a:r>
              <a:rPr lang="en-GB" sz="1600">
                <a:solidFill>
                  <a:schemeClr val="dk1"/>
                </a:solidFill>
                <a:latin typeface="Roboto"/>
                <a:ea typeface="Roboto"/>
                <a:cs typeface="Roboto"/>
                <a:sym typeface="Roboto"/>
              </a:rPr>
              <a:t>⇒decline to 4x speedup</a:t>
            </a:r>
            <a:endParaRPr sz="16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076" name="Google Shape;1076;p34"/>
          <p:cNvPicPr preferRelativeResize="0"/>
          <p:nvPr/>
        </p:nvPicPr>
        <p:blipFill rotWithShape="1">
          <a:blip r:embed="rId3">
            <a:alphaModFix/>
          </a:blip>
          <a:srcRect b="0" l="0" r="0" t="5356"/>
          <a:stretch/>
        </p:blipFill>
        <p:spPr>
          <a:xfrm>
            <a:off x="4297875" y="1076325"/>
            <a:ext cx="4055625" cy="3409950"/>
          </a:xfrm>
          <a:prstGeom prst="rect">
            <a:avLst/>
          </a:prstGeom>
          <a:noFill/>
          <a:ln>
            <a:noFill/>
          </a:ln>
        </p:spPr>
      </p:pic>
      <p:sp>
        <p:nvSpPr>
          <p:cNvPr id="1077" name="Google Shape;1077;p34"/>
          <p:cNvSpPr txBox="1"/>
          <p:nvPr>
            <p:ph idx="4294967295" type="ctrTitle"/>
          </p:nvPr>
        </p:nvSpPr>
        <p:spPr>
          <a:xfrm>
            <a:off x="446400" y="204825"/>
            <a:ext cx="79071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4k Sync Random Writes: IOP Latency Breakdown</a:t>
            </a:r>
            <a:endParaRPr>
              <a:solidFill>
                <a:srgbClr val="000000"/>
              </a:solidFill>
              <a:latin typeface="Roboto"/>
              <a:ea typeface="Roboto"/>
              <a:cs typeface="Roboto"/>
              <a:sym typeface="Roboto"/>
            </a:endParaRPr>
          </a:p>
        </p:txBody>
      </p:sp>
      <p:sp>
        <p:nvSpPr>
          <p:cNvPr id="1078" name="Google Shape;1078;p34"/>
          <p:cNvSpPr txBox="1"/>
          <p:nvPr/>
        </p:nvSpPr>
        <p:spPr>
          <a:xfrm>
            <a:off x="522600" y="1365450"/>
            <a:ext cx="3717600" cy="25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Dynamic instrumentation with eBPF</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Measured: aggregate wall clock time spent in different activities on sync write path; divided by number of writes.</a:t>
            </a:r>
            <a:endParaRPr sz="1600">
              <a:solidFill>
                <a:schemeClr val="dk1"/>
              </a:solidFill>
              <a:latin typeface="Roboto"/>
              <a:ea typeface="Roboto"/>
              <a:cs typeface="Roboto"/>
              <a:sym typeface="Roboto"/>
            </a:endParaRPr>
          </a:p>
          <a:p>
            <a:pPr indent="0" lvl="0" marL="0" rtl="0" algn="l">
              <a:spcBef>
                <a:spcPts val="600"/>
              </a:spcBef>
              <a:spcAft>
                <a:spcPts val="0"/>
              </a:spcAft>
              <a:buNone/>
            </a:pPr>
            <a:br>
              <a:rPr lang="en-GB" sz="1600">
                <a:solidFill>
                  <a:schemeClr val="dk1"/>
                </a:solidFill>
                <a:latin typeface="Roboto"/>
                <a:ea typeface="Roboto"/>
                <a:cs typeface="Roboto"/>
                <a:sym typeface="Roboto"/>
              </a:rPr>
            </a:br>
            <a:r>
              <a:rPr b="1" lang="en-GB" sz="1600">
                <a:solidFill>
                  <a:schemeClr val="dk1"/>
                </a:solidFill>
                <a:latin typeface="Roboto"/>
                <a:ea typeface="Roboto"/>
                <a:cs typeface="Roboto"/>
                <a:sym typeface="Roboto"/>
              </a:rPr>
              <a:t>ZIL persistence only accounts for 25% of IOP latency (vs. 80% with ZIL-LWB).</a:t>
            </a:r>
            <a:endParaRPr b="1" sz="1600">
              <a:solidFill>
                <a:schemeClr val="dk1"/>
              </a:solidFill>
              <a:latin typeface="Roboto"/>
              <a:ea typeface="Roboto"/>
              <a:cs typeface="Roboto"/>
              <a:sym typeface="Roboto"/>
            </a:endParaRPr>
          </a:p>
          <a:p>
            <a:pPr indent="-255600" lvl="0" marL="255600" rtl="0" algn="l">
              <a:spcBef>
                <a:spcPts val="600"/>
              </a:spcBef>
              <a:spcAft>
                <a:spcPts val="600"/>
              </a:spcAft>
              <a:buNone/>
            </a:pPr>
            <a:r>
              <a:rPr lang="en-GB" sz="1600">
                <a:solidFill>
                  <a:schemeClr val="dk1"/>
                </a:solidFill>
                <a:latin typeface="Roboto"/>
                <a:ea typeface="Roboto"/>
                <a:cs typeface="Roboto"/>
                <a:sym typeface="Roboto"/>
              </a:rPr>
              <a:t>⇒ </a:t>
            </a:r>
            <a:r>
              <a:rPr i="1" lang="en-GB" sz="1600">
                <a:solidFill>
                  <a:schemeClr val="dk1"/>
                </a:solidFill>
                <a:latin typeface="Roboto"/>
                <a:ea typeface="Roboto"/>
                <a:cs typeface="Roboto"/>
                <a:sym typeface="Roboto"/>
              </a:rPr>
              <a:t>async</a:t>
            </a:r>
            <a:r>
              <a:rPr lang="en-GB" sz="1600">
                <a:solidFill>
                  <a:schemeClr val="dk1"/>
                </a:solidFill>
                <a:latin typeface="Roboto"/>
                <a:ea typeface="Roboto"/>
                <a:cs typeface="Roboto"/>
                <a:sym typeface="Roboto"/>
              </a:rPr>
              <a:t> and </a:t>
            </a:r>
            <a:r>
              <a:rPr i="1" lang="en-GB" sz="1600">
                <a:solidFill>
                  <a:schemeClr val="dk1"/>
                </a:solidFill>
                <a:latin typeface="Roboto"/>
                <a:ea typeface="Roboto"/>
                <a:cs typeface="Roboto"/>
                <a:sym typeface="Roboto"/>
              </a:rPr>
              <a:t>ITX</a:t>
            </a:r>
            <a:r>
              <a:rPr lang="en-GB" sz="1600">
                <a:solidFill>
                  <a:schemeClr val="dk1"/>
                </a:solidFill>
                <a:latin typeface="Roboto"/>
                <a:ea typeface="Roboto"/>
                <a:cs typeface="Roboto"/>
                <a:sym typeface="Roboto"/>
              </a:rPr>
              <a:t> layer become significant</a:t>
            </a:r>
            <a:endParaRPr sz="16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084" name="Google Shape;1084;p35"/>
          <p:cNvPicPr preferRelativeResize="0"/>
          <p:nvPr/>
        </p:nvPicPr>
        <p:blipFill>
          <a:blip r:embed="rId3">
            <a:alphaModFix/>
          </a:blip>
          <a:stretch>
            <a:fillRect/>
          </a:stretch>
        </p:blipFill>
        <p:spPr>
          <a:xfrm>
            <a:off x="2373927" y="1247775"/>
            <a:ext cx="4396124" cy="2044149"/>
          </a:xfrm>
          <a:prstGeom prst="rect">
            <a:avLst/>
          </a:prstGeom>
          <a:noFill/>
          <a:ln>
            <a:noFill/>
          </a:ln>
        </p:spPr>
      </p:pic>
      <p:sp>
        <p:nvSpPr>
          <p:cNvPr id="1085" name="Google Shape;1085;p35"/>
          <p:cNvSpPr txBox="1"/>
          <p:nvPr>
            <p:ph idx="4294967295" type="ctrTitle"/>
          </p:nvPr>
        </p:nvSpPr>
        <p:spPr>
          <a:xfrm>
            <a:off x="446400" y="204825"/>
            <a:ext cx="8026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4k Sync Random Writes: Tail Latencies</a:t>
            </a:r>
            <a:endParaRPr>
              <a:solidFill>
                <a:srgbClr val="000000"/>
              </a:solidFill>
              <a:latin typeface="Roboto"/>
              <a:ea typeface="Roboto"/>
              <a:cs typeface="Roboto"/>
              <a:sym typeface="Roboto"/>
            </a:endParaRPr>
          </a:p>
        </p:txBody>
      </p:sp>
      <p:sp>
        <p:nvSpPr>
          <p:cNvPr id="1086" name="Google Shape;1086;p35"/>
          <p:cNvSpPr txBox="1"/>
          <p:nvPr/>
        </p:nvSpPr>
        <p:spPr>
          <a:xfrm>
            <a:off x="539200" y="3291925"/>
            <a:ext cx="8115300" cy="16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For &lt; 4 </a:t>
            </a:r>
            <a:r>
              <a:rPr lang="en-GB" sz="1600">
                <a:solidFill>
                  <a:schemeClr val="dk1"/>
                </a:solidFill>
                <a:latin typeface="Roboto"/>
                <a:ea typeface="Roboto"/>
                <a:cs typeface="Roboto"/>
                <a:sym typeface="Roboto"/>
              </a:rPr>
              <a:t>thr</a:t>
            </a:r>
            <a:r>
              <a:rPr lang="en-GB" sz="1600">
                <a:solidFill>
                  <a:schemeClr val="dk1"/>
                </a:solidFill>
                <a:latin typeface="Roboto"/>
                <a:ea typeface="Roboto"/>
                <a:cs typeface="Roboto"/>
                <a:sym typeface="Roboto"/>
              </a:rPr>
              <a:t>:</a:t>
            </a:r>
            <a:r>
              <a:rPr lang="en-GB" sz="1600">
                <a:solidFill>
                  <a:schemeClr val="dk1"/>
                </a:solidFill>
                <a:latin typeface="Roboto"/>
                <a:ea typeface="Roboto"/>
                <a:cs typeface="Roboto"/>
                <a:sym typeface="Roboto"/>
              </a:rPr>
              <a:t> ZIL-PMEM</a:t>
            </a:r>
            <a:r>
              <a:rPr lang="en-GB" sz="1600">
                <a:solidFill>
                  <a:schemeClr val="dk1"/>
                </a:solidFill>
                <a:latin typeface="Roboto"/>
                <a:ea typeface="Roboto"/>
                <a:cs typeface="Roboto"/>
                <a:sym typeface="Roboto"/>
              </a:rPr>
              <a:t> tail latency resembles flat </a:t>
            </a:r>
            <a:r>
              <a:rPr i="1" lang="en-GB" sz="1600">
                <a:solidFill>
                  <a:schemeClr val="dk1"/>
                </a:solidFill>
                <a:latin typeface="Roboto"/>
                <a:ea typeface="Roboto"/>
                <a:cs typeface="Roboto"/>
                <a:sym typeface="Roboto"/>
              </a:rPr>
              <a:t>async</a:t>
            </a:r>
            <a:r>
              <a:rPr lang="en-GB" sz="1600">
                <a:solidFill>
                  <a:schemeClr val="dk1"/>
                </a:solidFill>
                <a:latin typeface="Roboto"/>
                <a:ea typeface="Roboto"/>
                <a:cs typeface="Roboto"/>
                <a:sym typeface="Roboto"/>
              </a:rPr>
              <a:t> curve ( + </a:t>
            </a:r>
            <a:r>
              <a:rPr lang="en-GB" sz="1600">
                <a:solidFill>
                  <a:schemeClr val="dk1"/>
                </a:solidFill>
                <a:latin typeface="Roboto"/>
                <a:ea typeface="Roboto"/>
                <a:cs typeface="Roboto"/>
                <a:sym typeface="Roboto"/>
              </a:rPr>
              <a:t>constant offset)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For ≥ 4 threads: p</a:t>
            </a:r>
            <a:r>
              <a:rPr lang="en-GB" sz="1600">
                <a:solidFill>
                  <a:schemeClr val="dk1"/>
                </a:solidFill>
                <a:latin typeface="Roboto"/>
                <a:ea typeface="Roboto"/>
                <a:cs typeface="Roboto"/>
                <a:sym typeface="Roboto"/>
              </a:rPr>
              <a:t>ronounced “knee in the curve” for high percentiles (#slots, or BW limit)</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ZIL-LWB less homogenous than ZIL-PMEM, both relative and absolute</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(p999 and p9999 grow significantly faster for &lt; 4 threads)</a:t>
            </a:r>
            <a:endParaRPr sz="1600">
              <a:solidFill>
                <a:schemeClr val="dk1"/>
              </a:solidFill>
              <a:latin typeface="Roboto"/>
              <a:ea typeface="Roboto"/>
              <a:cs typeface="Roboto"/>
              <a:sym typeface="Roboto"/>
            </a:endParaRPr>
          </a:p>
        </p:txBody>
      </p:sp>
      <p:sp>
        <p:nvSpPr>
          <p:cNvPr id="1087" name="Google Shape;1087;p35"/>
          <p:cNvSpPr/>
          <p:nvPr/>
        </p:nvSpPr>
        <p:spPr>
          <a:xfrm>
            <a:off x="2567000" y="1319225"/>
            <a:ext cx="271500" cy="2334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5"/>
          <p:cNvSpPr/>
          <p:nvPr/>
        </p:nvSpPr>
        <p:spPr>
          <a:xfrm>
            <a:off x="4010025" y="1319225"/>
            <a:ext cx="271500" cy="2334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5"/>
          <p:cNvSpPr/>
          <p:nvPr/>
        </p:nvSpPr>
        <p:spPr>
          <a:xfrm>
            <a:off x="5407350" y="1319225"/>
            <a:ext cx="271500" cy="233400"/>
          </a:xfrm>
          <a:prstGeom prst="ellipse">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0" name="Google Shape;1090;p35"/>
          <p:cNvCxnSpPr>
            <a:stCxn id="1087" idx="0"/>
            <a:endCxn id="1088" idx="0"/>
          </p:cNvCxnSpPr>
          <p:nvPr/>
        </p:nvCxnSpPr>
        <p:spPr>
          <a:xfrm flipH="1" rot="-5400000">
            <a:off x="3423950" y="598025"/>
            <a:ext cx="600" cy="1443000"/>
          </a:xfrm>
          <a:prstGeom prst="curvedConnector3">
            <a:avLst>
              <a:gd fmla="val -39687500" name="adj1"/>
            </a:avLst>
          </a:prstGeom>
          <a:noFill/>
          <a:ln cap="flat" cmpd="sng" w="19050">
            <a:solidFill>
              <a:srgbClr val="980000"/>
            </a:solidFill>
            <a:prstDash val="solid"/>
            <a:round/>
            <a:headEnd len="med" w="med" type="none"/>
            <a:tailEnd len="med" w="med" type="none"/>
          </a:ln>
        </p:spPr>
      </p:cxnSp>
      <p:cxnSp>
        <p:nvCxnSpPr>
          <p:cNvPr id="1091" name="Google Shape;1091;p35"/>
          <p:cNvCxnSpPr>
            <a:stCxn id="1088" idx="0"/>
            <a:endCxn id="1089" idx="0"/>
          </p:cNvCxnSpPr>
          <p:nvPr/>
        </p:nvCxnSpPr>
        <p:spPr>
          <a:xfrm flipH="1" rot="-5400000">
            <a:off x="4844175" y="620825"/>
            <a:ext cx="600" cy="1397400"/>
          </a:xfrm>
          <a:prstGeom prst="curvedConnector3">
            <a:avLst>
              <a:gd fmla="val -39687500" name="adj1"/>
            </a:avLst>
          </a:prstGeom>
          <a:noFill/>
          <a:ln cap="flat" cmpd="sng" w="19050">
            <a:solidFill>
              <a:srgbClr val="98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097" name="Google Shape;1097;p36"/>
          <p:cNvPicPr preferRelativeResize="0"/>
          <p:nvPr/>
        </p:nvPicPr>
        <p:blipFill>
          <a:blip r:embed="rId4">
            <a:alphaModFix/>
          </a:blip>
          <a:stretch>
            <a:fillRect/>
          </a:stretch>
        </p:blipFill>
        <p:spPr>
          <a:xfrm>
            <a:off x="5028116" y="47625"/>
            <a:ext cx="3465635" cy="5009200"/>
          </a:xfrm>
          <a:prstGeom prst="rect">
            <a:avLst/>
          </a:prstGeom>
          <a:noFill/>
          <a:ln>
            <a:noFill/>
          </a:ln>
        </p:spPr>
      </p:pic>
      <p:sp>
        <p:nvSpPr>
          <p:cNvPr id="1098" name="Google Shape;1098;p36"/>
          <p:cNvSpPr txBox="1"/>
          <p:nvPr>
            <p:ph idx="4294967295" type="ctrTitle"/>
          </p:nvPr>
        </p:nvSpPr>
        <p:spPr>
          <a:xfrm>
            <a:off x="446400" y="204825"/>
            <a:ext cx="40041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Limiting on-CPU Wait Time For PMEM IO</a:t>
            </a:r>
            <a:br>
              <a:rPr lang="en-GB">
                <a:solidFill>
                  <a:srgbClr val="000000"/>
                </a:solidFill>
                <a:latin typeface="Roboto"/>
                <a:ea typeface="Roboto"/>
                <a:cs typeface="Roboto"/>
                <a:sym typeface="Roboto"/>
              </a:rPr>
            </a:br>
            <a:r>
              <a:rPr lang="en-GB">
                <a:solidFill>
                  <a:srgbClr val="000000"/>
                </a:solidFill>
                <a:latin typeface="Roboto"/>
                <a:ea typeface="Roboto"/>
                <a:cs typeface="Roboto"/>
                <a:sym typeface="Roboto"/>
              </a:rPr>
              <a:t>Through Commit Slots</a:t>
            </a:r>
            <a:endParaRPr>
              <a:solidFill>
                <a:srgbClr val="000000"/>
              </a:solidFill>
              <a:latin typeface="Roboto"/>
              <a:ea typeface="Roboto"/>
              <a:cs typeface="Roboto"/>
              <a:sym typeface="Roboto"/>
            </a:endParaRPr>
          </a:p>
        </p:txBody>
      </p:sp>
      <p:sp>
        <p:nvSpPr>
          <p:cNvPr id="1099" name="Google Shape;1099;p36"/>
          <p:cNvSpPr txBox="1"/>
          <p:nvPr/>
        </p:nvSpPr>
        <p:spPr>
          <a:xfrm>
            <a:off x="446400" y="2003100"/>
            <a:ext cx="4335000" cy="18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4k sync wr. workload; </a:t>
            </a:r>
            <a:r>
              <a:rPr b="1" lang="en-GB" sz="1600">
                <a:solidFill>
                  <a:schemeClr val="dk1"/>
                </a:solidFill>
                <a:latin typeface="Roboto"/>
                <a:ea typeface="Roboto"/>
                <a:cs typeface="Roboto"/>
                <a:sym typeface="Roboto"/>
              </a:rPr>
              <a:t>varying #commit_slots</a:t>
            </a:r>
            <a:br>
              <a:rPr b="1"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M</a:t>
            </a:r>
            <a:r>
              <a:rPr lang="en-GB" sz="1600">
                <a:solidFill>
                  <a:schemeClr val="dk1"/>
                </a:solidFill>
                <a:latin typeface="Roboto"/>
                <a:ea typeface="Roboto"/>
                <a:cs typeface="Roboto"/>
                <a:sym typeface="Roboto"/>
              </a:rPr>
              <a:t>achine with more cores (still single socket)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2 PMEM configurations:</a:t>
            </a:r>
            <a:endParaRPr sz="1600">
              <a:solidFill>
                <a:schemeClr val="dk1"/>
              </a:solidFill>
              <a:latin typeface="Roboto"/>
              <a:ea typeface="Roboto"/>
              <a:cs typeface="Roboto"/>
              <a:sym typeface="Roboto"/>
            </a:endParaRPr>
          </a:p>
          <a:p>
            <a:pPr indent="0" lvl="0" marL="107999" rtl="0" algn="l">
              <a:spcBef>
                <a:spcPts val="600"/>
              </a:spcBef>
              <a:spcAft>
                <a:spcPts val="0"/>
              </a:spcAft>
              <a:buNone/>
            </a:pPr>
            <a:r>
              <a:rPr lang="en-GB" sz="1600">
                <a:solidFill>
                  <a:schemeClr val="dk1"/>
                </a:solidFill>
                <a:latin typeface="Roboto"/>
                <a:ea typeface="Roboto"/>
                <a:cs typeface="Roboto"/>
                <a:sym typeface="Roboto"/>
              </a:rPr>
              <a:t>Non-interleaved: 1 Optane DIMM</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4-way interleaved: 4 DIMMs, HW-interleaved</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Measured: IOPS, PMEM write time, CPU time</a:t>
            </a:r>
            <a:endParaRPr sz="1600">
              <a:solidFill>
                <a:schemeClr val="dk1"/>
              </a:solidFill>
              <a:latin typeface="Roboto"/>
              <a:ea typeface="Roboto"/>
              <a:cs typeface="Roboto"/>
              <a:sym typeface="Roboto"/>
            </a:endParaRPr>
          </a:p>
        </p:txBody>
      </p:sp>
      <p:sp>
        <p:nvSpPr>
          <p:cNvPr id="1100" name="Google Shape;1100;p36"/>
          <p:cNvSpPr txBox="1"/>
          <p:nvPr/>
        </p:nvSpPr>
        <p:spPr>
          <a:xfrm>
            <a:off x="446400" y="4034500"/>
            <a:ext cx="4430100" cy="29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Non-interleaved:</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3 slots sufficient for peak perf</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use if potentially other CPU work available</a:t>
            </a:r>
            <a:endParaRPr sz="1600">
              <a:solidFill>
                <a:schemeClr val="dk1"/>
              </a:solidFill>
              <a:latin typeface="Roboto"/>
              <a:ea typeface="Roboto"/>
              <a:cs typeface="Roboto"/>
              <a:sym typeface="Roboto"/>
            </a:endParaRPr>
          </a:p>
          <a:p>
            <a:pPr indent="-302399" lvl="0" marL="302399" rtl="0" algn="l">
              <a:spcBef>
                <a:spcPts val="600"/>
              </a:spcBef>
              <a:spcAft>
                <a:spcPts val="0"/>
              </a:spcAft>
              <a:buNone/>
            </a:pPr>
            <a:r>
              <a:rPr lang="en-GB" sz="1600">
                <a:solidFill>
                  <a:schemeClr val="dk1"/>
                </a:solidFill>
                <a:latin typeface="Roboto"/>
                <a:ea typeface="Roboto"/>
                <a:cs typeface="Roboto"/>
                <a:sym typeface="Roboto"/>
              </a:rPr>
              <a:t>8 slots widens IOPS plateau for &gt; 8 threads</a:t>
            </a:r>
            <a:endParaRPr sz="1600">
              <a:solidFill>
                <a:schemeClr val="dk1"/>
              </a:solidFill>
              <a:latin typeface="Roboto"/>
              <a:ea typeface="Roboto"/>
              <a:cs typeface="Roboto"/>
              <a:sym typeface="Roboto"/>
            </a:endParaRPr>
          </a:p>
          <a:p>
            <a:pPr indent="-216000" lvl="0" marL="216000" rtl="0" algn="l">
              <a:spcBef>
                <a:spcPts val="0"/>
              </a:spcBef>
              <a:spcAft>
                <a:spcPts val="0"/>
              </a:spcAft>
              <a:buNone/>
            </a:pPr>
            <a:r>
              <a:rPr lang="en-GB" sz="1600">
                <a:solidFill>
                  <a:schemeClr val="dk1"/>
                </a:solidFill>
                <a:latin typeface="Roboto"/>
                <a:ea typeface="Roboto"/>
                <a:cs typeface="Roboto"/>
                <a:sym typeface="Roboto"/>
              </a:rPr>
              <a:t>⇒cost: higher PMEM write time; but CPU time is still good (widened </a:t>
            </a:r>
            <a:r>
              <a:rPr i="1" lang="en-GB" sz="1600">
                <a:solidFill>
                  <a:schemeClr val="dk1"/>
                </a:solidFill>
                <a:latin typeface="Roboto"/>
                <a:ea typeface="Roboto"/>
                <a:cs typeface="Roboto"/>
                <a:sym typeface="Roboto"/>
              </a:rPr>
              <a:t>bath tub </a:t>
            </a:r>
            <a:r>
              <a:rPr lang="en-GB" sz="1600">
                <a:solidFill>
                  <a:schemeClr val="dk1"/>
                </a:solidFill>
                <a:latin typeface="Roboto"/>
                <a:ea typeface="Roboto"/>
                <a:cs typeface="Roboto"/>
                <a:sym typeface="Roboto"/>
              </a:rPr>
              <a:t>curve)</a:t>
            </a:r>
            <a:endParaRPr sz="1600">
              <a:solidFill>
                <a:schemeClr val="dk1"/>
              </a:solidFill>
              <a:latin typeface="Roboto"/>
              <a:ea typeface="Roboto"/>
              <a:cs typeface="Roboto"/>
              <a:sym typeface="Roboto"/>
            </a:endParaRPr>
          </a:p>
          <a:p>
            <a:pPr indent="-216000" lvl="0" marL="216000" rtl="0" algn="l">
              <a:spcBef>
                <a:spcPts val="0"/>
              </a:spcBef>
              <a:spcAft>
                <a:spcPts val="0"/>
              </a:spcAft>
              <a:buNone/>
            </a:pPr>
            <a:r>
              <a:rPr lang="en-GB" sz="1600">
                <a:solidFill>
                  <a:schemeClr val="dk1"/>
                </a:solidFill>
                <a:latin typeface="Roboto"/>
                <a:ea typeface="Roboto"/>
                <a:cs typeface="Roboto"/>
                <a:sym typeface="Roboto"/>
              </a:rPr>
              <a:t>⇒ use if no other high-prio CPU work available</a:t>
            </a:r>
            <a:endParaRPr sz="1600">
              <a:solidFill>
                <a:schemeClr val="dk1"/>
              </a:solidFill>
              <a:latin typeface="Roboto"/>
              <a:ea typeface="Roboto"/>
              <a:cs typeface="Roboto"/>
              <a:sym typeface="Roboto"/>
            </a:endParaRPr>
          </a:p>
          <a:p>
            <a:pPr indent="-216000" lvl="0" marL="216000" rtl="0" algn="l">
              <a:spcBef>
                <a:spcPts val="600"/>
              </a:spcBef>
              <a:spcAft>
                <a:spcPts val="0"/>
              </a:spcAft>
              <a:buClr>
                <a:schemeClr val="dk1"/>
              </a:buClr>
              <a:buSzPts val="1100"/>
              <a:buFont typeface="Arial"/>
              <a:buNone/>
            </a:pPr>
            <a:r>
              <a:rPr lang="en-GB" sz="1600">
                <a:solidFill>
                  <a:schemeClr val="dk1"/>
                </a:solidFill>
                <a:latin typeface="Roboto"/>
                <a:ea typeface="Roboto"/>
                <a:cs typeface="Roboto"/>
                <a:sym typeface="Roboto"/>
              </a:rPr>
              <a:t>More slots: wasted CPU time w/ perf gains</a:t>
            </a:r>
            <a:endParaRPr b="1"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4-way interleaved</a:t>
            </a:r>
            <a:endParaRPr b="1"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Core count insufficient to saturate max BW</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⇒Stalling instructions is always cheaper</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⇒Use #slots &gt;#cores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Corollary</a:t>
            </a:r>
            <a:r>
              <a:rPr lang="en-GB" sz="1600">
                <a:solidFill>
                  <a:schemeClr val="dk1"/>
                </a:solidFill>
                <a:latin typeface="Roboto"/>
                <a:ea typeface="Roboto"/>
                <a:cs typeface="Roboto"/>
                <a:sym typeface="Roboto"/>
              </a:rPr>
              <a:t>: ZIL-PMEM can do 850k IOPS @ 18 threads with the right hardware.</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1101" name="Google Shape;1101;p36"/>
          <p:cNvSpPr/>
          <p:nvPr/>
        </p:nvSpPr>
        <p:spPr>
          <a:xfrm flipH="1" rot="10800000">
            <a:off x="0" y="3808800"/>
            <a:ext cx="4825200" cy="1334700"/>
          </a:xfrm>
          <a:prstGeom prst="rect">
            <a:avLst/>
          </a:prstGeom>
          <a:gradFill>
            <a:gsLst>
              <a:gs pos="0">
                <a:srgbClr val="FFFFFF"/>
              </a:gs>
              <a:gs pos="100000">
                <a:srgbClr val="B3B3B3">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07" name="Google Shape;1107;p37"/>
          <p:cNvPicPr preferRelativeResize="0"/>
          <p:nvPr/>
        </p:nvPicPr>
        <p:blipFill>
          <a:blip r:embed="rId4">
            <a:alphaModFix/>
          </a:blip>
          <a:stretch>
            <a:fillRect/>
          </a:stretch>
        </p:blipFill>
        <p:spPr>
          <a:xfrm>
            <a:off x="5028116" y="47625"/>
            <a:ext cx="3465635" cy="5009200"/>
          </a:xfrm>
          <a:prstGeom prst="rect">
            <a:avLst/>
          </a:prstGeom>
          <a:noFill/>
          <a:ln>
            <a:noFill/>
          </a:ln>
        </p:spPr>
      </p:pic>
      <p:sp>
        <p:nvSpPr>
          <p:cNvPr id="1108" name="Google Shape;1108;p37"/>
          <p:cNvSpPr txBox="1"/>
          <p:nvPr/>
        </p:nvSpPr>
        <p:spPr>
          <a:xfrm>
            <a:off x="446400" y="-1121100"/>
            <a:ext cx="4335000" cy="18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4k sync wr. workload; </a:t>
            </a:r>
            <a:r>
              <a:rPr b="1" lang="en-GB" sz="1600">
                <a:solidFill>
                  <a:schemeClr val="dk1"/>
                </a:solidFill>
                <a:latin typeface="Roboto"/>
                <a:ea typeface="Roboto"/>
                <a:cs typeface="Roboto"/>
                <a:sym typeface="Roboto"/>
              </a:rPr>
              <a:t>varying #commit_slots</a:t>
            </a:r>
            <a:br>
              <a:rPr b="1"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Different machine with higher core count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2 PMEM configurations:</a:t>
            </a:r>
            <a:endParaRPr sz="1600">
              <a:solidFill>
                <a:schemeClr val="dk1"/>
              </a:solidFill>
              <a:latin typeface="Roboto"/>
              <a:ea typeface="Roboto"/>
              <a:cs typeface="Roboto"/>
              <a:sym typeface="Roboto"/>
            </a:endParaRPr>
          </a:p>
          <a:p>
            <a:pPr indent="0" lvl="0" marL="107999" rtl="0" algn="l">
              <a:spcBef>
                <a:spcPts val="600"/>
              </a:spcBef>
              <a:spcAft>
                <a:spcPts val="0"/>
              </a:spcAft>
              <a:buNone/>
            </a:pPr>
            <a:r>
              <a:rPr lang="en-GB" sz="1600">
                <a:solidFill>
                  <a:schemeClr val="dk1"/>
                </a:solidFill>
                <a:latin typeface="Roboto"/>
                <a:ea typeface="Roboto"/>
                <a:cs typeface="Roboto"/>
                <a:sym typeface="Roboto"/>
              </a:rPr>
              <a:t>Non-interleaved: 1 Optane DIMM</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4-way interleaved: 4 DIMMs, HW-interleaved</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Measured: IOPS, PMEM write time, CPU time</a:t>
            </a:r>
            <a:endParaRPr sz="1600">
              <a:solidFill>
                <a:schemeClr val="dk1"/>
              </a:solidFill>
              <a:latin typeface="Roboto"/>
              <a:ea typeface="Roboto"/>
              <a:cs typeface="Roboto"/>
              <a:sym typeface="Roboto"/>
            </a:endParaRPr>
          </a:p>
        </p:txBody>
      </p:sp>
      <p:sp>
        <p:nvSpPr>
          <p:cNvPr id="1109" name="Google Shape;1109;p37"/>
          <p:cNvSpPr txBox="1"/>
          <p:nvPr/>
        </p:nvSpPr>
        <p:spPr>
          <a:xfrm>
            <a:off x="446400" y="834100"/>
            <a:ext cx="4430100" cy="29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Non-interleaved</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3 slots sufficient for peak performance</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use if potentially other CPU work available</a:t>
            </a:r>
            <a:endParaRPr sz="1600">
              <a:solidFill>
                <a:schemeClr val="dk1"/>
              </a:solidFill>
              <a:latin typeface="Roboto"/>
              <a:ea typeface="Roboto"/>
              <a:cs typeface="Roboto"/>
              <a:sym typeface="Roboto"/>
            </a:endParaRPr>
          </a:p>
          <a:p>
            <a:pPr indent="-302399" lvl="0" marL="302399" rtl="0" algn="l">
              <a:spcBef>
                <a:spcPts val="600"/>
              </a:spcBef>
              <a:spcAft>
                <a:spcPts val="0"/>
              </a:spcAft>
              <a:buNone/>
            </a:pPr>
            <a:r>
              <a:rPr lang="en-GB" sz="1600">
                <a:solidFill>
                  <a:schemeClr val="dk1"/>
                </a:solidFill>
                <a:latin typeface="Roboto"/>
                <a:ea typeface="Roboto"/>
                <a:cs typeface="Roboto"/>
                <a:sym typeface="Roboto"/>
              </a:rPr>
              <a:t>8 slots widens IOPS plateau for &gt; 8 threads</a:t>
            </a:r>
            <a:endParaRPr sz="1600">
              <a:solidFill>
                <a:schemeClr val="dk1"/>
              </a:solidFill>
              <a:latin typeface="Roboto"/>
              <a:ea typeface="Roboto"/>
              <a:cs typeface="Roboto"/>
              <a:sym typeface="Roboto"/>
            </a:endParaRPr>
          </a:p>
          <a:p>
            <a:pPr indent="-216000" lvl="0" marL="216000" rtl="0" algn="l">
              <a:spcBef>
                <a:spcPts val="0"/>
              </a:spcBef>
              <a:spcAft>
                <a:spcPts val="0"/>
              </a:spcAft>
              <a:buNone/>
            </a:pPr>
            <a:r>
              <a:rPr lang="en-GB" sz="1600">
                <a:solidFill>
                  <a:schemeClr val="dk1"/>
                </a:solidFill>
                <a:latin typeface="Roboto"/>
                <a:ea typeface="Roboto"/>
                <a:cs typeface="Roboto"/>
                <a:sym typeface="Roboto"/>
              </a:rPr>
              <a:t>⇒cost: higher PMEM </a:t>
            </a:r>
            <a:r>
              <a:rPr lang="en-GB" sz="1600">
                <a:solidFill>
                  <a:schemeClr val="dk1"/>
                </a:solidFill>
                <a:latin typeface="Roboto"/>
                <a:ea typeface="Roboto"/>
                <a:cs typeface="Roboto"/>
                <a:sym typeface="Roboto"/>
              </a:rPr>
              <a:t>write</a:t>
            </a:r>
            <a:r>
              <a:rPr lang="en-GB" sz="1600">
                <a:solidFill>
                  <a:schemeClr val="dk1"/>
                </a:solidFill>
                <a:latin typeface="Roboto"/>
                <a:ea typeface="Roboto"/>
                <a:cs typeface="Roboto"/>
                <a:sym typeface="Roboto"/>
              </a:rPr>
              <a:t> time; but CPU time is still good (widened </a:t>
            </a:r>
            <a:r>
              <a:rPr i="1" lang="en-GB" sz="1600">
                <a:solidFill>
                  <a:schemeClr val="dk1"/>
                </a:solidFill>
                <a:latin typeface="Roboto"/>
                <a:ea typeface="Roboto"/>
                <a:cs typeface="Roboto"/>
                <a:sym typeface="Roboto"/>
              </a:rPr>
              <a:t>bath tub </a:t>
            </a:r>
            <a:r>
              <a:rPr lang="en-GB" sz="1600">
                <a:solidFill>
                  <a:schemeClr val="dk1"/>
                </a:solidFill>
                <a:latin typeface="Roboto"/>
                <a:ea typeface="Roboto"/>
                <a:cs typeface="Roboto"/>
                <a:sym typeface="Roboto"/>
              </a:rPr>
              <a:t>curve)</a:t>
            </a:r>
            <a:endParaRPr sz="1600">
              <a:solidFill>
                <a:schemeClr val="dk1"/>
              </a:solidFill>
              <a:latin typeface="Roboto"/>
              <a:ea typeface="Roboto"/>
              <a:cs typeface="Roboto"/>
              <a:sym typeface="Roboto"/>
            </a:endParaRPr>
          </a:p>
          <a:p>
            <a:pPr indent="-216000" lvl="0" marL="216000" rtl="0" algn="l">
              <a:spcBef>
                <a:spcPts val="0"/>
              </a:spcBef>
              <a:spcAft>
                <a:spcPts val="0"/>
              </a:spcAft>
              <a:buNone/>
            </a:pPr>
            <a:r>
              <a:rPr lang="en-GB" sz="1600">
                <a:solidFill>
                  <a:schemeClr val="dk1"/>
                </a:solidFill>
                <a:latin typeface="Roboto"/>
                <a:ea typeface="Roboto"/>
                <a:cs typeface="Roboto"/>
                <a:sym typeface="Roboto"/>
              </a:rPr>
              <a:t>⇒ use if no other high-prio CPU work available</a:t>
            </a:r>
            <a:endParaRPr sz="1600">
              <a:solidFill>
                <a:schemeClr val="dk1"/>
              </a:solidFill>
              <a:latin typeface="Roboto"/>
              <a:ea typeface="Roboto"/>
              <a:cs typeface="Roboto"/>
              <a:sym typeface="Roboto"/>
            </a:endParaRPr>
          </a:p>
          <a:p>
            <a:pPr indent="-216000" lvl="0" marL="216000" rtl="0" algn="l">
              <a:spcBef>
                <a:spcPts val="600"/>
              </a:spcBef>
              <a:spcAft>
                <a:spcPts val="0"/>
              </a:spcAft>
              <a:buNone/>
            </a:pPr>
            <a:r>
              <a:rPr lang="en-GB" sz="1600">
                <a:solidFill>
                  <a:schemeClr val="dk1"/>
                </a:solidFill>
                <a:latin typeface="Roboto"/>
                <a:ea typeface="Roboto"/>
                <a:cs typeface="Roboto"/>
                <a:sym typeface="Roboto"/>
              </a:rPr>
              <a:t>More slots: wasted CPU time w/ perf gains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4-way interleaved</a:t>
            </a:r>
            <a:endParaRPr b="1"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Core count insufficient to saturate max BW</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⇒Stalling instructions is always cheaper</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⇒Use #slots &gt;#cores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Corollary</a:t>
            </a:r>
            <a:r>
              <a:rPr lang="en-GB" sz="1600">
                <a:solidFill>
                  <a:schemeClr val="dk1"/>
                </a:solidFill>
                <a:latin typeface="Roboto"/>
                <a:ea typeface="Roboto"/>
                <a:cs typeface="Roboto"/>
                <a:sym typeface="Roboto"/>
              </a:rPr>
              <a:t>: ZIL-PMEM can do 850k IOPS @ 18 threads with the right hardware.</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1110" name="Google Shape;1110;p37"/>
          <p:cNvSpPr/>
          <p:nvPr/>
        </p:nvSpPr>
        <p:spPr>
          <a:xfrm flipH="1">
            <a:off x="50" y="0"/>
            <a:ext cx="4825200" cy="834000"/>
          </a:xfrm>
          <a:prstGeom prst="rect">
            <a:avLst/>
          </a:prstGeom>
          <a:gradFill>
            <a:gsLst>
              <a:gs pos="0">
                <a:srgbClr val="FFFFFF"/>
              </a:gs>
              <a:gs pos="100000">
                <a:srgbClr val="B3B3B3">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16" name="Google Shape;1116;p38"/>
          <p:cNvPicPr preferRelativeResize="0"/>
          <p:nvPr/>
        </p:nvPicPr>
        <p:blipFill>
          <a:blip r:embed="rId3">
            <a:alphaModFix/>
          </a:blip>
          <a:stretch>
            <a:fillRect/>
          </a:stretch>
        </p:blipFill>
        <p:spPr>
          <a:xfrm>
            <a:off x="1740600" y="1371600"/>
            <a:ext cx="5662799" cy="2530100"/>
          </a:xfrm>
          <a:prstGeom prst="rect">
            <a:avLst/>
          </a:prstGeom>
          <a:noFill/>
          <a:ln>
            <a:noFill/>
          </a:ln>
        </p:spPr>
      </p:pic>
      <p:sp>
        <p:nvSpPr>
          <p:cNvPr id="1117" name="Google Shape;1117;p38"/>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Commit Slots: Latency Overhead</a:t>
            </a:r>
            <a:endParaRPr>
              <a:solidFill>
                <a:srgbClr val="000000"/>
              </a:solidFill>
              <a:latin typeface="Roboto"/>
              <a:ea typeface="Roboto"/>
              <a:cs typeface="Roboto"/>
              <a:sym typeface="Roboto"/>
            </a:endParaRPr>
          </a:p>
        </p:txBody>
      </p:sp>
      <p:sp>
        <p:nvSpPr>
          <p:cNvPr id="1118" name="Google Shape;1118;p38"/>
          <p:cNvSpPr txBox="1"/>
          <p:nvPr/>
        </p:nvSpPr>
        <p:spPr>
          <a:xfrm>
            <a:off x="446400" y="900175"/>
            <a:ext cx="8116500" cy="5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Do commit slots negatively affect performance in case #slots &gt; #cores?</a:t>
            </a:r>
            <a:endParaRPr sz="1600">
              <a:solidFill>
                <a:schemeClr val="dk1"/>
              </a:solidFill>
              <a:latin typeface="Roboto"/>
              <a:ea typeface="Roboto"/>
              <a:cs typeface="Roboto"/>
              <a:sym typeface="Roboto"/>
            </a:endParaRPr>
          </a:p>
        </p:txBody>
      </p:sp>
      <p:sp>
        <p:nvSpPr>
          <p:cNvPr id="1119" name="Google Shape;1119;p38"/>
          <p:cNvSpPr txBox="1"/>
          <p:nvPr/>
        </p:nvSpPr>
        <p:spPr>
          <a:xfrm>
            <a:off x="446400" y="4024375"/>
            <a:ext cx="8116500" cy="5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Non-interleaved configuration overhead lies in queuing ⇒ not problematic.</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4-way interleaved:10% of PRB/HDL write entry latency = 2% of total IOP latency.</a:t>
            </a:r>
            <a:endParaRPr sz="16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25" name="Google Shape;1125;p39"/>
          <p:cNvSpPr txBox="1"/>
          <p:nvPr>
            <p:ph idx="4294967295" type="ctrTitle"/>
          </p:nvPr>
        </p:nvSpPr>
        <p:spPr>
          <a:xfrm>
            <a:off x="446400" y="204825"/>
            <a:ext cx="386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App Benchmarks</a:t>
            </a:r>
            <a:endParaRPr>
              <a:solidFill>
                <a:srgbClr val="000000"/>
              </a:solidFill>
              <a:latin typeface="Roboto"/>
              <a:ea typeface="Roboto"/>
              <a:cs typeface="Roboto"/>
              <a:sym typeface="Roboto"/>
            </a:endParaRPr>
          </a:p>
        </p:txBody>
      </p:sp>
      <p:graphicFrame>
        <p:nvGraphicFramePr>
          <p:cNvPr id="1126" name="Google Shape;1126;p39"/>
          <p:cNvGraphicFramePr/>
          <p:nvPr/>
        </p:nvGraphicFramePr>
        <p:xfrm>
          <a:off x="790575" y="843050"/>
          <a:ext cx="3000000" cy="3000000"/>
        </p:xfrm>
        <a:graphic>
          <a:graphicData uri="http://schemas.openxmlformats.org/drawingml/2006/table">
            <a:tbl>
              <a:tblPr>
                <a:noFill/>
                <a:tableStyleId>{CD22A62C-787D-4472-9F18-A066B2032EB8}</a:tableStyleId>
              </a:tblPr>
              <a:tblGrid>
                <a:gridCol w="2023175"/>
                <a:gridCol w="2376750"/>
                <a:gridCol w="1669550"/>
                <a:gridCol w="1831475"/>
              </a:tblGrid>
              <a:tr h="364825">
                <a:tc>
                  <a:txBody>
                    <a:bodyPr/>
                    <a:lstStyle/>
                    <a:p>
                      <a:pPr indent="0" lvl="0" marL="0" rtl="0" algn="ctr">
                        <a:spcBef>
                          <a:spcPts val="0"/>
                        </a:spcBef>
                        <a:spcAft>
                          <a:spcPts val="0"/>
                        </a:spcAft>
                        <a:buNone/>
                      </a:pPr>
                      <a:r>
                        <a:rPr b="1" lang="en-GB"/>
                        <a:t>Benchmark</a:t>
                      </a:r>
                      <a:endParaRPr b="1"/>
                    </a:p>
                  </a:txBody>
                  <a:tcPr marT="91425" marB="91425" marR="91425" marL="91425"/>
                </a:tc>
                <a:tc>
                  <a:txBody>
                    <a:bodyPr/>
                    <a:lstStyle/>
                    <a:p>
                      <a:pPr indent="0" lvl="0" marL="0" rtl="0" algn="ctr">
                        <a:spcBef>
                          <a:spcPts val="0"/>
                        </a:spcBef>
                        <a:spcAft>
                          <a:spcPts val="0"/>
                        </a:spcAft>
                        <a:buNone/>
                      </a:pPr>
                      <a:r>
                        <a:rPr b="1" lang="en-GB"/>
                        <a:t>Workload</a:t>
                      </a:r>
                      <a:endParaRPr b="1"/>
                    </a:p>
                  </a:txBody>
                  <a:tcPr marT="91425" marB="91425" marR="91425" marL="91425"/>
                </a:tc>
                <a:tc>
                  <a:txBody>
                    <a:bodyPr/>
                    <a:lstStyle/>
                    <a:p>
                      <a:pPr indent="0" lvl="0" marL="0" rtl="0" algn="ctr">
                        <a:spcBef>
                          <a:spcPts val="0"/>
                        </a:spcBef>
                        <a:spcAft>
                          <a:spcPts val="0"/>
                        </a:spcAft>
                        <a:buNone/>
                      </a:pPr>
                      <a:r>
                        <a:rPr b="1" lang="en-GB"/>
                        <a:t>Characteristic</a:t>
                      </a:r>
                      <a:endParaRPr b="1"/>
                    </a:p>
                  </a:txBody>
                  <a:tcPr marT="91425" marB="91425" marR="91425" marL="91425"/>
                </a:tc>
                <a:tc>
                  <a:txBody>
                    <a:bodyPr/>
                    <a:lstStyle/>
                    <a:p>
                      <a:pPr indent="0" lvl="0" marL="0" rtl="0" algn="ctr">
                        <a:spcBef>
                          <a:spcPts val="0"/>
                        </a:spcBef>
                        <a:spcAft>
                          <a:spcPts val="0"/>
                        </a:spcAft>
                        <a:buNone/>
                      </a:pPr>
                      <a:r>
                        <a:rPr b="1" lang="en-GB"/>
                        <a:t>Scaling Factor</a:t>
                      </a:r>
                      <a:endParaRPr b="1"/>
                    </a:p>
                  </a:txBody>
                  <a:tcPr marT="91425" marB="91425" marR="91425" marL="91425"/>
                </a:tc>
              </a:tr>
              <a:tr h="364825">
                <a:tc>
                  <a:txBody>
                    <a:bodyPr/>
                    <a:lstStyle/>
                    <a:p>
                      <a:pPr indent="0" lvl="0" marL="0" rtl="0" algn="l">
                        <a:spcBef>
                          <a:spcPts val="0"/>
                        </a:spcBef>
                        <a:spcAft>
                          <a:spcPts val="0"/>
                        </a:spcAft>
                        <a:buNone/>
                      </a:pPr>
                      <a:r>
                        <a:rPr b="1" lang="en-GB"/>
                        <a:t>filebench-oltp</a:t>
                      </a:r>
                      <a:endParaRPr b="1"/>
                    </a:p>
                  </a:txBody>
                  <a:tcPr marT="91425" marB="91425" marR="91425" marL="91425"/>
                </a:tc>
                <a:tc>
                  <a:txBody>
                    <a:bodyPr/>
                    <a:lstStyle/>
                    <a:p>
                      <a:pPr indent="0" lvl="0" marL="0" rtl="0" algn="l">
                        <a:spcBef>
                          <a:spcPts val="0"/>
                        </a:spcBef>
                        <a:spcAft>
                          <a:spcPts val="0"/>
                        </a:spcAft>
                        <a:buNone/>
                      </a:pPr>
                      <a:r>
                        <a:rPr lang="en-GB"/>
                        <a:t>mimic Oracle DB</a:t>
                      </a:r>
                      <a:endParaRPr/>
                    </a:p>
                  </a:txBody>
                  <a:tcPr marT="91425" marB="91425" marR="91425" marL="91425"/>
                </a:tc>
                <a:tc>
                  <a:txBody>
                    <a:bodyPr/>
                    <a:lstStyle/>
                    <a:p>
                      <a:pPr indent="0" lvl="0" marL="0" rtl="0" algn="l">
                        <a:spcBef>
                          <a:spcPts val="0"/>
                        </a:spcBef>
                        <a:spcAft>
                          <a:spcPts val="0"/>
                        </a:spcAft>
                        <a:buNone/>
                      </a:pPr>
                      <a:r>
                        <a:rPr lang="en-GB"/>
                        <a:t>WAL writes</a:t>
                      </a:r>
                      <a:endParaRPr/>
                    </a:p>
                  </a:txBody>
                  <a:tcPr marT="91425" marB="91425" marR="91425" marL="91425"/>
                </a:tc>
                <a:tc>
                  <a:txBody>
                    <a:bodyPr/>
                    <a:lstStyle/>
                    <a:p>
                      <a:pPr indent="0" lvl="0" marL="0" rtl="0" algn="l">
                        <a:spcBef>
                          <a:spcPts val="0"/>
                        </a:spcBef>
                        <a:spcAft>
                          <a:spcPts val="0"/>
                        </a:spcAft>
                        <a:buNone/>
                      </a:pPr>
                      <a:r>
                        <a:rPr lang="en-GB"/>
                        <a:t>write query threads</a:t>
                      </a:r>
                      <a:endParaRPr/>
                    </a:p>
                  </a:txBody>
                  <a:tcPr marT="91425" marB="91425" marR="91425" marL="91425"/>
                </a:tc>
              </a:tr>
              <a:tr h="364825">
                <a:tc>
                  <a:txBody>
                    <a:bodyPr/>
                    <a:lstStyle/>
                    <a:p>
                      <a:pPr indent="0" lvl="0" marL="0" rtl="0" algn="l">
                        <a:spcBef>
                          <a:spcPts val="0"/>
                        </a:spcBef>
                        <a:spcAft>
                          <a:spcPts val="0"/>
                        </a:spcAft>
                        <a:buNone/>
                      </a:pPr>
                      <a:r>
                        <a:rPr b="1" lang="en-GB"/>
                        <a:t>filebench-varmail</a:t>
                      </a:r>
                      <a:endParaRPr b="1"/>
                    </a:p>
                  </a:txBody>
                  <a:tcPr marT="91425" marB="91425" marR="91425" marL="91425"/>
                </a:tc>
                <a:tc>
                  <a:txBody>
                    <a:bodyPr/>
                    <a:lstStyle/>
                    <a:p>
                      <a:pPr indent="0" lvl="0" marL="0" rtl="0" algn="l">
                        <a:spcBef>
                          <a:spcPts val="0"/>
                        </a:spcBef>
                        <a:spcAft>
                          <a:spcPts val="0"/>
                        </a:spcAft>
                        <a:buNone/>
                      </a:pPr>
                      <a:r>
                        <a:rPr lang="en-GB"/>
                        <a:t>mimic mail server</a:t>
                      </a:r>
                      <a:endParaRPr/>
                    </a:p>
                  </a:txBody>
                  <a:tcPr marT="91425" marB="91425" marR="91425" marL="91425"/>
                </a:tc>
                <a:tc>
                  <a:txBody>
                    <a:bodyPr/>
                    <a:lstStyle/>
                    <a:p>
                      <a:pPr indent="0" lvl="0" marL="0" rtl="0" algn="l">
                        <a:spcBef>
                          <a:spcPts val="0"/>
                        </a:spcBef>
                        <a:spcAft>
                          <a:spcPts val="0"/>
                        </a:spcAft>
                        <a:buNone/>
                      </a:pPr>
                      <a:r>
                        <a:rPr lang="en-GB"/>
                        <a:t>metadata</a:t>
                      </a:r>
                      <a:endParaRPr/>
                    </a:p>
                  </a:txBody>
                  <a:tcPr marT="91425" marB="91425" marR="91425" marL="91425"/>
                </a:tc>
                <a:tc>
                  <a:txBody>
                    <a:bodyPr/>
                    <a:lstStyle/>
                    <a:p>
                      <a:pPr indent="0" lvl="0" marL="0" rtl="0" algn="l">
                        <a:spcBef>
                          <a:spcPts val="0"/>
                        </a:spcBef>
                        <a:spcAft>
                          <a:spcPts val="0"/>
                        </a:spcAft>
                        <a:buNone/>
                      </a:pPr>
                      <a:r>
                        <a:rPr lang="en-GB"/>
                        <a:t>threads</a:t>
                      </a:r>
                      <a:endParaRPr/>
                    </a:p>
                  </a:txBody>
                  <a:tcPr marT="91425" marB="91425" marR="91425" marL="91425"/>
                </a:tc>
              </a:tr>
              <a:tr h="364825">
                <a:tc>
                  <a:txBody>
                    <a:bodyPr/>
                    <a:lstStyle/>
                    <a:p>
                      <a:pPr indent="0" lvl="0" marL="0" rtl="0" algn="l">
                        <a:spcBef>
                          <a:spcPts val="0"/>
                        </a:spcBef>
                        <a:spcAft>
                          <a:spcPts val="0"/>
                        </a:spcAft>
                        <a:buNone/>
                      </a:pPr>
                      <a:r>
                        <a:rPr b="1" lang="en-GB"/>
                        <a:t>fio-fixed</a:t>
                      </a:r>
                      <a:endParaRPr b="1"/>
                    </a:p>
                  </a:txBody>
                  <a:tcPr marT="91425" marB="91425" marR="91425" marL="91425"/>
                </a:tc>
                <a:tc rowSpan="2">
                  <a:txBody>
                    <a:bodyPr/>
                    <a:lstStyle/>
                    <a:p>
                      <a:pPr indent="0" lvl="0" marL="0" rtl="0" algn="l">
                        <a:spcBef>
                          <a:spcPts val="0"/>
                        </a:spcBef>
                        <a:spcAft>
                          <a:spcPts val="0"/>
                        </a:spcAft>
                        <a:buNone/>
                      </a:pPr>
                      <a:r>
                        <a:rPr lang="en-GB"/>
                        <a:t>storage virtualization</a:t>
                      </a:r>
                      <a:endParaRPr/>
                    </a:p>
                  </a:txBody>
                  <a:tcPr marT="91425" marB="91425" marR="91425" marL="91425" anchor="ctr"/>
                </a:tc>
                <a:tc rowSpan="2">
                  <a:txBody>
                    <a:bodyPr/>
                    <a:lstStyle/>
                    <a:p>
                      <a:pPr indent="0" lvl="0" marL="0" rtl="0" algn="l">
                        <a:spcBef>
                          <a:spcPts val="0"/>
                        </a:spcBef>
                        <a:spcAft>
                          <a:spcPts val="0"/>
                        </a:spcAft>
                        <a:buClr>
                          <a:schemeClr val="dk1"/>
                        </a:buClr>
                        <a:buSzPts val="1100"/>
                        <a:buFont typeface="Arial"/>
                        <a:buNone/>
                      </a:pPr>
                      <a:r>
                        <a:rPr lang="en-GB">
                          <a:solidFill>
                            <a:schemeClr val="dk1"/>
                          </a:solidFill>
                        </a:rPr>
                        <a:t>high data volume; s</a:t>
                      </a:r>
                      <a:r>
                        <a:rPr lang="en-GB">
                          <a:solidFill>
                            <a:schemeClr val="dk1"/>
                          </a:solidFill>
                        </a:rPr>
                        <a:t>ingle-dataset scalability;</a:t>
                      </a:r>
                      <a:endParaRPr>
                        <a:solidFill>
                          <a:schemeClr val="dk1"/>
                        </a:solidFill>
                      </a:endParaRPr>
                    </a:p>
                  </a:txBody>
                  <a:tcPr marT="91425" marB="91425" marR="91425" marL="91425" anchor="ctr"/>
                </a:tc>
                <a:tc rowSpan="2">
                  <a:txBody>
                    <a:bodyPr/>
                    <a:lstStyle/>
                    <a:p>
                      <a:pPr indent="0" lvl="0" marL="0" rtl="0" algn="l">
                        <a:spcBef>
                          <a:spcPts val="0"/>
                        </a:spcBef>
                        <a:spcAft>
                          <a:spcPts val="0"/>
                        </a:spcAft>
                        <a:buNone/>
                      </a:pPr>
                      <a:r>
                        <a:rPr lang="en-GB">
                          <a:solidFill>
                            <a:schemeClr val="dk1"/>
                          </a:solidFill>
                        </a:rPr>
                        <a:t>writing threads</a:t>
                      </a:r>
                      <a:endParaRPr>
                        <a:solidFill>
                          <a:schemeClr val="dk1"/>
                        </a:solidFill>
                      </a:endParaRPr>
                    </a:p>
                  </a:txBody>
                  <a:tcPr marT="91425" marB="91425" marR="91425" marL="91425" anchor="ctr"/>
                </a:tc>
              </a:tr>
              <a:tr h="392925">
                <a:tc>
                  <a:txBody>
                    <a:bodyPr/>
                    <a:lstStyle/>
                    <a:p>
                      <a:pPr indent="0" lvl="0" marL="0" rtl="0" algn="l">
                        <a:spcBef>
                          <a:spcPts val="0"/>
                        </a:spcBef>
                        <a:spcAft>
                          <a:spcPts val="0"/>
                        </a:spcAft>
                        <a:buNone/>
                      </a:pPr>
                      <a:r>
                        <a:rPr b="1" lang="en-GB"/>
                        <a:t>fio-growing</a:t>
                      </a:r>
                      <a:endParaRPr b="1"/>
                    </a:p>
                  </a:txBody>
                  <a:tcPr marT="91425" marB="91425" marR="91425" marL="91425"/>
                </a:tc>
                <a:tc vMerge="1"/>
                <a:tc vMerge="1"/>
                <a:tc vMerge="1"/>
              </a:tr>
              <a:tr h="561275">
                <a:tc>
                  <a:txBody>
                    <a:bodyPr/>
                    <a:lstStyle/>
                    <a:p>
                      <a:pPr indent="0" lvl="0" marL="0" rtl="0" algn="l">
                        <a:spcBef>
                          <a:spcPts val="0"/>
                        </a:spcBef>
                        <a:spcAft>
                          <a:spcPts val="0"/>
                        </a:spcAft>
                        <a:buNone/>
                      </a:pPr>
                      <a:r>
                        <a:rPr b="1" lang="en-GB"/>
                        <a:t>MariaDB</a:t>
                      </a:r>
                      <a:endParaRPr b="1"/>
                    </a:p>
                  </a:txBody>
                  <a:tcPr marT="91425" marB="91425" marR="91425" marL="91425"/>
                </a:tc>
                <a:tc>
                  <a:txBody>
                    <a:bodyPr/>
                    <a:lstStyle/>
                    <a:p>
                      <a:pPr indent="0" lvl="0" marL="0" rtl="0" algn="l">
                        <a:spcBef>
                          <a:spcPts val="0"/>
                        </a:spcBef>
                        <a:spcAft>
                          <a:spcPts val="0"/>
                        </a:spcAft>
                        <a:buNone/>
                      </a:pPr>
                      <a:r>
                        <a:rPr lang="en-GB"/>
                        <a:t>sysbench oltp_insert workload</a:t>
                      </a:r>
                      <a:endParaRPr/>
                    </a:p>
                  </a:txBody>
                  <a:tcPr marT="91425" marB="91425" marR="91425" marL="91425"/>
                </a:tc>
                <a:tc>
                  <a:txBody>
                    <a:bodyPr/>
                    <a:lstStyle/>
                    <a:p>
                      <a:pPr indent="0" lvl="0" marL="0" rtl="0" algn="l">
                        <a:spcBef>
                          <a:spcPts val="0"/>
                        </a:spcBef>
                        <a:spcAft>
                          <a:spcPts val="0"/>
                        </a:spcAft>
                        <a:buNone/>
                      </a:pPr>
                      <a:r>
                        <a:rPr lang="en-GB"/>
                        <a:t>WAL writes</a:t>
                      </a:r>
                      <a:endParaRPr/>
                    </a:p>
                  </a:txBody>
                  <a:tcPr marT="91425" marB="91425" marR="91425" marL="91425"/>
                </a:tc>
                <a:tc>
                  <a:txBody>
                    <a:bodyPr/>
                    <a:lstStyle/>
                    <a:p>
                      <a:pPr indent="0" lvl="0" marL="0" rtl="0" algn="l">
                        <a:spcBef>
                          <a:spcPts val="0"/>
                        </a:spcBef>
                        <a:spcAft>
                          <a:spcPts val="0"/>
                        </a:spcAft>
                        <a:buNone/>
                      </a:pPr>
                      <a:r>
                        <a:rPr lang="en-GB"/>
                        <a:t>clients / connections</a:t>
                      </a:r>
                      <a:endParaRPr/>
                    </a:p>
                  </a:txBody>
                  <a:tcPr marT="91425" marB="91425" marR="91425" marL="91425"/>
                </a:tc>
              </a:tr>
              <a:tr h="594625">
                <a:tc>
                  <a:txBody>
                    <a:bodyPr/>
                    <a:lstStyle/>
                    <a:p>
                      <a:pPr indent="0" lvl="0" marL="0" rtl="0" algn="l">
                        <a:spcBef>
                          <a:spcPts val="0"/>
                        </a:spcBef>
                        <a:spcAft>
                          <a:spcPts val="0"/>
                        </a:spcAft>
                        <a:buNone/>
                      </a:pPr>
                      <a:r>
                        <a:rPr b="1" lang="en-GB"/>
                        <a:t>Redis-SET</a:t>
                      </a:r>
                      <a:endParaRPr b="1"/>
                    </a:p>
                  </a:txBody>
                  <a:tcPr marT="91425" marB="91425" marR="91425" marL="91425"/>
                </a:tc>
                <a:tc>
                  <a:txBody>
                    <a:bodyPr/>
                    <a:lstStyle/>
                    <a:p>
                      <a:pPr indent="0" lvl="0" marL="0" rtl="0" algn="l">
                        <a:spcBef>
                          <a:spcPts val="0"/>
                        </a:spcBef>
                        <a:spcAft>
                          <a:spcPts val="0"/>
                        </a:spcAft>
                        <a:buNone/>
                      </a:pPr>
                      <a:r>
                        <a:rPr lang="en-GB"/>
                        <a:t>popular in-memory KV store; appendfsync=always</a:t>
                      </a:r>
                      <a:endParaRPr/>
                    </a:p>
                  </a:txBody>
                  <a:tcPr marT="91425" marB="91425" marR="91425" marL="91425"/>
                </a:tc>
                <a:tc>
                  <a:txBody>
                    <a:bodyPr/>
                    <a:lstStyle/>
                    <a:p>
                      <a:pPr indent="0" lvl="0" marL="0" rtl="0" algn="l">
                        <a:spcBef>
                          <a:spcPts val="0"/>
                        </a:spcBef>
                        <a:spcAft>
                          <a:spcPts val="0"/>
                        </a:spcAft>
                        <a:buNone/>
                      </a:pPr>
                      <a:r>
                        <a:rPr lang="en-GB"/>
                        <a:t>small WAL writes</a:t>
                      </a:r>
                      <a:endParaRPr/>
                    </a:p>
                  </a:txBody>
                  <a:tcPr marT="91425" marB="91425" marR="91425" marL="91425"/>
                </a:tc>
                <a:tc>
                  <a:txBody>
                    <a:bodyPr/>
                    <a:lstStyle/>
                    <a:p>
                      <a:pPr indent="0" lvl="0" marL="0" rtl="0" algn="l">
                        <a:spcBef>
                          <a:spcPts val="0"/>
                        </a:spcBef>
                        <a:spcAft>
                          <a:spcPts val="0"/>
                        </a:spcAft>
                        <a:buNone/>
                      </a:pPr>
                      <a:r>
                        <a:rPr lang="en-GB"/>
                        <a:t>clients / threads</a:t>
                      </a:r>
                      <a:endParaRPr/>
                    </a:p>
                  </a:txBody>
                  <a:tcPr marT="91425" marB="91425" marR="91425" marL="91425"/>
                </a:tc>
              </a:tr>
              <a:tr h="368325">
                <a:tc>
                  <a:txBody>
                    <a:bodyPr/>
                    <a:lstStyle/>
                    <a:p>
                      <a:pPr indent="0" lvl="0" marL="0" rtl="0" algn="l">
                        <a:spcBef>
                          <a:spcPts val="0"/>
                        </a:spcBef>
                        <a:spcAft>
                          <a:spcPts val="0"/>
                        </a:spcAft>
                        <a:buNone/>
                      </a:pPr>
                      <a:r>
                        <a:rPr b="1" lang="en-GB"/>
                        <a:t>RocksDB</a:t>
                      </a:r>
                      <a:endParaRPr b="1"/>
                    </a:p>
                  </a:txBody>
                  <a:tcPr marT="91425" marB="91425" marR="91425" marL="91425"/>
                </a:tc>
                <a:tc>
                  <a:txBody>
                    <a:bodyPr/>
                    <a:lstStyle/>
                    <a:p>
                      <a:pPr indent="0" lvl="0" marL="0" rtl="0" algn="l">
                        <a:spcBef>
                          <a:spcPts val="0"/>
                        </a:spcBef>
                        <a:spcAft>
                          <a:spcPts val="0"/>
                        </a:spcAft>
                        <a:buNone/>
                      </a:pPr>
                      <a:r>
                        <a:rPr lang="en-GB"/>
                        <a:t>embedded key value store</a:t>
                      </a:r>
                      <a:endParaRPr/>
                    </a:p>
                  </a:txBody>
                  <a:tcPr marT="91425" marB="91425" marR="91425" marL="91425"/>
                </a:tc>
                <a:tc>
                  <a:txBody>
                    <a:bodyPr/>
                    <a:lstStyle/>
                    <a:p>
                      <a:pPr indent="0" lvl="0" marL="0" rtl="0" algn="l">
                        <a:spcBef>
                          <a:spcPts val="0"/>
                        </a:spcBef>
                        <a:spcAft>
                          <a:spcPts val="0"/>
                        </a:spcAft>
                        <a:buNone/>
                      </a:pPr>
                      <a:r>
                        <a:rPr lang="en-GB"/>
                        <a:t>small WAL writes</a:t>
                      </a:r>
                      <a:endParaRPr/>
                    </a:p>
                  </a:txBody>
                  <a:tcPr marT="91425" marB="91425" marR="91425" marL="91425"/>
                </a:tc>
                <a:tc>
                  <a:txBody>
                    <a:bodyPr/>
                    <a:lstStyle/>
                    <a:p>
                      <a:pPr indent="0" lvl="0" marL="0" rtl="0" algn="l">
                        <a:spcBef>
                          <a:spcPts val="0"/>
                        </a:spcBef>
                        <a:spcAft>
                          <a:spcPts val="0"/>
                        </a:spcAft>
                        <a:buNone/>
                      </a:pPr>
                      <a:r>
                        <a:rPr i="1" lang="en-GB"/>
                        <a:t>Put</a:t>
                      </a:r>
                      <a:r>
                        <a:rPr lang="en-GB"/>
                        <a:t> threads</a:t>
                      </a:r>
                      <a:endParaRPr/>
                    </a:p>
                  </a:txBody>
                  <a:tcPr marT="91425" marB="91425" marR="91425" marL="91425"/>
                </a:tc>
              </a:tr>
            </a:tbl>
          </a:graphicData>
        </a:graphic>
      </p:graphicFrame>
      <p:sp>
        <p:nvSpPr>
          <p:cNvPr id="1127" name="Google Shape;1127;p39"/>
          <p:cNvSpPr txBox="1"/>
          <p:nvPr/>
        </p:nvSpPr>
        <p:spPr>
          <a:xfrm>
            <a:off x="836925" y="4581525"/>
            <a:ext cx="73545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Benchmarks run on a single filesystem ⇒single HDL for ZIL-PMEM!</a:t>
            </a:r>
            <a:endParaRPr sz="1600">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33" name="Google Shape;1133;p40"/>
          <p:cNvPicPr preferRelativeResize="0"/>
          <p:nvPr/>
        </p:nvPicPr>
        <p:blipFill>
          <a:blip r:embed="rId3">
            <a:alphaModFix/>
          </a:blip>
          <a:stretch>
            <a:fillRect/>
          </a:stretch>
        </p:blipFill>
        <p:spPr>
          <a:xfrm>
            <a:off x="4878050" y="168450"/>
            <a:ext cx="3909249" cy="4708849"/>
          </a:xfrm>
          <a:prstGeom prst="rect">
            <a:avLst/>
          </a:prstGeom>
          <a:noFill/>
          <a:ln>
            <a:noFill/>
          </a:ln>
        </p:spPr>
      </p:pic>
      <p:sp>
        <p:nvSpPr>
          <p:cNvPr id="1134" name="Google Shape;1134;p40"/>
          <p:cNvSpPr txBox="1"/>
          <p:nvPr>
            <p:ph idx="4294967295" type="ctrTitle"/>
          </p:nvPr>
        </p:nvSpPr>
        <p:spPr>
          <a:xfrm>
            <a:off x="446400" y="204825"/>
            <a:ext cx="386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App Benchmarks:</a:t>
            </a:r>
            <a:br>
              <a:rPr lang="en-GB">
                <a:solidFill>
                  <a:srgbClr val="000000"/>
                </a:solidFill>
                <a:latin typeface="Roboto"/>
                <a:ea typeface="Roboto"/>
                <a:cs typeface="Roboto"/>
                <a:sym typeface="Roboto"/>
              </a:rPr>
            </a:br>
            <a:r>
              <a:rPr lang="en-GB">
                <a:solidFill>
                  <a:srgbClr val="000000"/>
                </a:solidFill>
                <a:latin typeface="Roboto"/>
                <a:ea typeface="Roboto"/>
                <a:cs typeface="Roboto"/>
                <a:sym typeface="Roboto"/>
              </a:rPr>
              <a:t>ZIL-LWB vs. ZIL-PMEM</a:t>
            </a:r>
            <a:endParaRPr>
              <a:solidFill>
                <a:srgbClr val="000000"/>
              </a:solidFill>
              <a:latin typeface="Roboto"/>
              <a:ea typeface="Roboto"/>
              <a:cs typeface="Roboto"/>
              <a:sym typeface="Roboto"/>
            </a:endParaRPr>
          </a:p>
        </p:txBody>
      </p:sp>
      <p:sp>
        <p:nvSpPr>
          <p:cNvPr id="1135" name="Google Shape;1135;p40"/>
          <p:cNvSpPr txBox="1"/>
          <p:nvPr/>
        </p:nvSpPr>
        <p:spPr>
          <a:xfrm>
            <a:off x="522600" y="1276350"/>
            <a:ext cx="3868500" cy="28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Single-threaded</a:t>
            </a:r>
            <a:endParaRPr b="1"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RocksDB: 5.8x speedup (100k PUT/s)</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Redis: 2.69x (30k RPS, each durable!)</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MariaDB: 2.14x (10k tx/s)</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fb-oltp: Always CPU-bound.</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fb-varmail: 1.4x</a:t>
            </a:r>
            <a:endParaRPr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Scalability</a:t>
            </a:r>
            <a:endParaRPr b="1"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Sub-linear scalability of ZIL-PMEM</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But ZIL-LWB does not achieve parity in most workloads.</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41" name="Google Shape;1141;p41"/>
          <p:cNvPicPr preferRelativeResize="0"/>
          <p:nvPr/>
        </p:nvPicPr>
        <p:blipFill>
          <a:blip r:embed="rId4">
            <a:alphaModFix/>
          </a:blip>
          <a:stretch>
            <a:fillRect/>
          </a:stretch>
        </p:blipFill>
        <p:spPr>
          <a:xfrm>
            <a:off x="4953000" y="152400"/>
            <a:ext cx="3746225" cy="4815700"/>
          </a:xfrm>
          <a:prstGeom prst="rect">
            <a:avLst/>
          </a:prstGeom>
          <a:noFill/>
          <a:ln>
            <a:noFill/>
          </a:ln>
        </p:spPr>
      </p:pic>
      <p:sp>
        <p:nvSpPr>
          <p:cNvPr id="1142" name="Google Shape;1142;p41"/>
          <p:cNvSpPr txBox="1"/>
          <p:nvPr>
            <p:ph idx="4294967295" type="ctrTitle"/>
          </p:nvPr>
        </p:nvSpPr>
        <p:spPr>
          <a:xfrm>
            <a:off x="446400" y="204825"/>
            <a:ext cx="386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ZIL-PMEM vs. dm-writecache</a:t>
            </a:r>
            <a:endParaRPr i="1">
              <a:solidFill>
                <a:srgbClr val="000000"/>
              </a:solidFill>
              <a:latin typeface="Roboto"/>
              <a:ea typeface="Roboto"/>
              <a:cs typeface="Roboto"/>
              <a:sym typeface="Roboto"/>
            </a:endParaRPr>
          </a:p>
        </p:txBody>
      </p:sp>
      <p:sp>
        <p:nvSpPr>
          <p:cNvPr id="1143" name="Google Shape;1143;p41"/>
          <p:cNvSpPr txBox="1"/>
          <p:nvPr/>
        </p:nvSpPr>
        <p:spPr>
          <a:xfrm>
            <a:off x="446400" y="1200150"/>
            <a:ext cx="4389000" cy="28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dm-writecache: transparent PMEM-aware writeback cache for Linux block devices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Configuration: dm-writecache + Ext4/XFS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dm-wc origin:  3 dm-stripe’d NVMe drives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dm-wc cache: /dev/pmem</a:t>
            </a:r>
            <a:endParaRPr sz="1600">
              <a:solidFill>
                <a:schemeClr val="dk1"/>
              </a:solidFill>
              <a:latin typeface="Roboto"/>
              <a:ea typeface="Roboto"/>
              <a:cs typeface="Roboto"/>
              <a:sym typeface="Roboto"/>
            </a:endParaRPr>
          </a:p>
          <a:p>
            <a:pPr indent="-216000" lvl="0" marL="216000" rtl="0" algn="l">
              <a:spcBef>
                <a:spcPts val="600"/>
              </a:spcBef>
              <a:spcAft>
                <a:spcPts val="0"/>
              </a:spcAft>
              <a:buNone/>
            </a:pPr>
            <a:r>
              <a:rPr lang="en-GB" sz="1600">
                <a:solidFill>
                  <a:schemeClr val="dk1"/>
                </a:solidFill>
                <a:latin typeface="Roboto"/>
                <a:ea typeface="Roboto"/>
                <a:cs typeface="Roboto"/>
                <a:sym typeface="Roboto"/>
              </a:rPr>
              <a:t>⇒Alternative use of PMEM as accelerator for NVMe-based storage system.</a:t>
            </a:r>
            <a:endParaRPr sz="1600">
              <a:solidFill>
                <a:schemeClr val="dk1"/>
              </a:solidFill>
              <a:latin typeface="Roboto"/>
              <a:ea typeface="Roboto"/>
              <a:cs typeface="Roboto"/>
              <a:sym typeface="Roboto"/>
            </a:endParaRPr>
          </a:p>
          <a:p>
            <a:pPr indent="-468000" lvl="0" marL="468000" rtl="0" algn="l">
              <a:spcBef>
                <a:spcPts val="1000"/>
              </a:spcBef>
              <a:spcAft>
                <a:spcPts val="0"/>
              </a:spcAft>
              <a:buNone/>
            </a:pPr>
            <a:r>
              <a:rPr b="1" lang="en-GB" sz="1600">
                <a:solidFill>
                  <a:schemeClr val="dk1"/>
                </a:solidFill>
                <a:latin typeface="Roboto"/>
                <a:ea typeface="Roboto"/>
                <a:cs typeface="Roboto"/>
                <a:sym typeface="Roboto"/>
              </a:rPr>
              <a:t>XFS</a:t>
            </a:r>
            <a:r>
              <a:rPr lang="en-GB" sz="1600">
                <a:solidFill>
                  <a:schemeClr val="dk1"/>
                </a:solidFill>
                <a:latin typeface="Roboto"/>
                <a:ea typeface="Roboto"/>
                <a:cs typeface="Roboto"/>
                <a:sym typeface="Roboto"/>
              </a:rPr>
              <a:t>: ZIL-PMEM within +/- 30% of dm-wc at all scaling factors in most benchmarks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RocksDB and Redis (</a:t>
            </a:r>
            <a:r>
              <a:rPr b="1" lang="en-GB" sz="1600">
                <a:solidFill>
                  <a:schemeClr val="dk1"/>
                </a:solidFill>
                <a:latin typeface="Roboto"/>
                <a:ea typeface="Roboto"/>
                <a:cs typeface="Roboto"/>
                <a:sym typeface="Roboto"/>
              </a:rPr>
              <a:t>small app-level WAL writes!</a:t>
            </a:r>
            <a:r>
              <a:rPr lang="en-GB" sz="1600">
                <a:solidFill>
                  <a:schemeClr val="dk1"/>
                </a:solidFill>
                <a:latin typeface="Roboto"/>
                <a:ea typeface="Roboto"/>
                <a:cs typeface="Roboto"/>
                <a:sym typeface="Roboto"/>
              </a:rPr>
              <a:t>) perform </a:t>
            </a:r>
            <a:r>
              <a:rPr lang="en-GB" sz="1600">
                <a:solidFill>
                  <a:schemeClr val="dk1"/>
                </a:solidFill>
                <a:latin typeface="Roboto"/>
                <a:ea typeface="Roboto"/>
                <a:cs typeface="Roboto"/>
                <a:sym typeface="Roboto"/>
              </a:rPr>
              <a:t>better on ZIL-PMEM</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⇒likely lower write amplification</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b="1" lang="en-GB" sz="1600">
                <a:solidFill>
                  <a:schemeClr val="dk1"/>
                </a:solidFill>
                <a:latin typeface="Roboto"/>
                <a:ea typeface="Roboto"/>
                <a:cs typeface="Roboto"/>
                <a:sym typeface="Roboto"/>
              </a:rPr>
              <a:t>Ext4</a:t>
            </a:r>
            <a:r>
              <a:rPr lang="en-GB" sz="1600">
                <a:solidFill>
                  <a:schemeClr val="dk1"/>
                </a:solidFill>
                <a:latin typeface="Roboto"/>
                <a:ea typeface="Roboto"/>
                <a:cs typeface="Roboto"/>
                <a:sym typeface="Roboto"/>
              </a:rPr>
              <a:t>: performs significantly worse</a:t>
            </a:r>
            <a:endParaRPr sz="1600">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idx="4294967295" type="ctrTitle"/>
          </p:nvPr>
        </p:nvSpPr>
        <p:spPr>
          <a:xfrm>
            <a:off x="360000" y="373538"/>
            <a:ext cx="3240000" cy="7089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GB">
                <a:solidFill>
                  <a:srgbClr val="A61C00"/>
                </a:solidFill>
                <a:latin typeface="Roboto"/>
                <a:ea typeface="Roboto"/>
                <a:cs typeface="Roboto"/>
                <a:sym typeface="Roboto"/>
              </a:rPr>
              <a:t>Synchronous IO</a:t>
            </a:r>
            <a:endParaRPr>
              <a:solidFill>
                <a:srgbClr val="38761D"/>
              </a:solidFill>
              <a:latin typeface="Roboto"/>
              <a:ea typeface="Roboto"/>
              <a:cs typeface="Roboto"/>
              <a:sym typeface="Roboto"/>
            </a:endParaRPr>
          </a:p>
        </p:txBody>
      </p:sp>
      <p:sp>
        <p:nvSpPr>
          <p:cNvPr id="67" name="Google Shape;67;p15"/>
          <p:cNvSpPr txBox="1"/>
          <p:nvPr>
            <p:ph idx="4294967295" type="ctrTitle"/>
          </p:nvPr>
        </p:nvSpPr>
        <p:spPr>
          <a:xfrm>
            <a:off x="360000" y="1133125"/>
            <a:ext cx="3240000" cy="8010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GB">
                <a:solidFill>
                  <a:srgbClr val="3D85C6"/>
                </a:solidFill>
                <a:latin typeface="Roboto"/>
                <a:ea typeface="Roboto"/>
                <a:cs typeface="Roboto"/>
                <a:sym typeface="Roboto"/>
              </a:rPr>
              <a:t>OpenZFS</a:t>
            </a:r>
            <a:endParaRPr>
              <a:solidFill>
                <a:srgbClr val="38761D"/>
              </a:solidFill>
              <a:latin typeface="Roboto"/>
              <a:ea typeface="Roboto"/>
              <a:cs typeface="Roboto"/>
              <a:sym typeface="Roboto"/>
            </a:endParaRPr>
          </a:p>
        </p:txBody>
      </p:sp>
      <p:sp>
        <p:nvSpPr>
          <p:cNvPr id="68" name="Google Shape;68;p15"/>
          <p:cNvSpPr txBox="1"/>
          <p:nvPr>
            <p:ph idx="4294967295" type="ctrTitle"/>
          </p:nvPr>
        </p:nvSpPr>
        <p:spPr>
          <a:xfrm>
            <a:off x="360000" y="3378063"/>
            <a:ext cx="3240000" cy="8010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GB">
                <a:solidFill>
                  <a:srgbClr val="38761D"/>
                </a:solidFill>
                <a:latin typeface="Roboto"/>
                <a:ea typeface="Roboto"/>
                <a:cs typeface="Roboto"/>
                <a:sym typeface="Roboto"/>
              </a:rPr>
              <a:t>Persistent Memory</a:t>
            </a:r>
            <a:endParaRPr>
              <a:solidFill>
                <a:srgbClr val="38761D"/>
              </a:solidFill>
              <a:latin typeface="Roboto"/>
              <a:ea typeface="Roboto"/>
              <a:cs typeface="Roboto"/>
              <a:sym typeface="Roboto"/>
            </a:endParaRPr>
          </a:p>
        </p:txBody>
      </p:sp>
      <p:sp>
        <p:nvSpPr>
          <p:cNvPr id="69" name="Google Shape;69;p15"/>
          <p:cNvSpPr txBox="1"/>
          <p:nvPr/>
        </p:nvSpPr>
        <p:spPr>
          <a:xfrm>
            <a:off x="3960000" y="477600"/>
            <a:ext cx="50400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fsync(), sync(), open(..., O_SYNC), etc.</a:t>
            </a:r>
            <a:br>
              <a:rPr lang="en-GB" sz="1600">
                <a:latin typeface="Roboto"/>
                <a:ea typeface="Roboto"/>
                <a:cs typeface="Roboto"/>
                <a:sym typeface="Roboto"/>
              </a:rPr>
            </a:br>
            <a:r>
              <a:rPr lang="en-GB" sz="1600">
                <a:latin typeface="Roboto"/>
                <a:ea typeface="Roboto"/>
                <a:cs typeface="Roboto"/>
                <a:sym typeface="Roboto"/>
              </a:rPr>
              <a:t>Latency often directly impacts end-user performance.</a:t>
            </a:r>
            <a:endParaRPr sz="1600">
              <a:latin typeface="Roboto"/>
              <a:ea typeface="Roboto"/>
              <a:cs typeface="Roboto"/>
              <a:sym typeface="Roboto"/>
            </a:endParaRPr>
          </a:p>
        </p:txBody>
      </p:sp>
      <p:sp>
        <p:nvSpPr>
          <p:cNvPr id="70" name="Google Shape;70;p15"/>
          <p:cNvSpPr txBox="1"/>
          <p:nvPr/>
        </p:nvSpPr>
        <p:spPr>
          <a:xfrm>
            <a:off x="3960000" y="1133125"/>
            <a:ext cx="50400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Open source storage system.</a:t>
            </a:r>
            <a:br>
              <a:rPr lang="en-GB" sz="1600">
                <a:latin typeface="Roboto"/>
                <a:ea typeface="Roboto"/>
                <a:cs typeface="Roboto"/>
                <a:sym typeface="Roboto"/>
              </a:rPr>
            </a:br>
            <a:r>
              <a:rPr lang="en-GB" sz="1600">
                <a:latin typeface="Roboto"/>
                <a:ea typeface="Roboto"/>
                <a:cs typeface="Roboto"/>
                <a:sym typeface="Roboto"/>
              </a:rPr>
              <a:t>Pooled storage (</a:t>
            </a:r>
            <a:r>
              <a:rPr i="1" lang="en-GB" sz="1600">
                <a:latin typeface="Roboto"/>
                <a:ea typeface="Roboto"/>
                <a:cs typeface="Roboto"/>
                <a:sym typeface="Roboto"/>
              </a:rPr>
              <a:t>zpool</a:t>
            </a:r>
            <a:r>
              <a:rPr lang="en-GB" sz="1600">
                <a:latin typeface="Roboto"/>
                <a:ea typeface="Roboto"/>
                <a:cs typeface="Roboto"/>
                <a:sym typeface="Roboto"/>
              </a:rPr>
              <a:t>); many </a:t>
            </a:r>
            <a:r>
              <a:rPr i="1" lang="en-GB" sz="1600">
                <a:latin typeface="Roboto"/>
                <a:ea typeface="Roboto"/>
                <a:cs typeface="Roboto"/>
                <a:sym typeface="Roboto"/>
              </a:rPr>
              <a:t>filesystems</a:t>
            </a:r>
            <a:r>
              <a:rPr lang="en-GB" sz="1600">
                <a:latin typeface="Roboto"/>
                <a:ea typeface="Roboto"/>
                <a:cs typeface="Roboto"/>
                <a:sym typeface="Roboto"/>
              </a:rPr>
              <a:t> per zpool.</a:t>
            </a:r>
            <a:endParaRPr sz="1600">
              <a:latin typeface="Roboto"/>
              <a:ea typeface="Roboto"/>
              <a:cs typeface="Roboto"/>
              <a:sym typeface="Roboto"/>
            </a:endParaRPr>
          </a:p>
          <a:p>
            <a:pPr indent="-226800" lvl="0" marL="226800" rtl="0" algn="l">
              <a:spcBef>
                <a:spcPts val="600"/>
              </a:spcBef>
              <a:spcAft>
                <a:spcPts val="0"/>
              </a:spcAft>
              <a:buNone/>
            </a:pPr>
            <a:r>
              <a:rPr lang="en-GB" sz="1600">
                <a:solidFill>
                  <a:schemeClr val="dk1"/>
                </a:solidFill>
                <a:latin typeface="Roboto"/>
                <a:ea typeface="Roboto"/>
                <a:cs typeface="Roboto"/>
                <a:sym typeface="Roboto"/>
              </a:rPr>
              <a:t>Synchronous IO through </a:t>
            </a:r>
            <a:r>
              <a:rPr i="1" lang="en-GB" sz="1600">
                <a:solidFill>
                  <a:schemeClr val="dk1"/>
                </a:solidFill>
                <a:latin typeface="Roboto"/>
                <a:ea typeface="Roboto"/>
                <a:cs typeface="Roboto"/>
                <a:sym typeface="Roboto"/>
              </a:rPr>
              <a:t>ZFS Intent Log </a:t>
            </a:r>
            <a:r>
              <a:rPr lang="en-GB" sz="1600">
                <a:solidFill>
                  <a:schemeClr val="dk1"/>
                </a:solidFill>
                <a:latin typeface="Roboto"/>
                <a:ea typeface="Roboto"/>
                <a:cs typeface="Roboto"/>
                <a:sym typeface="Roboto"/>
              </a:rPr>
              <a:t>(</a:t>
            </a:r>
            <a:r>
              <a:rPr i="1" lang="en-GB" sz="1600">
                <a:solidFill>
                  <a:schemeClr val="dk1"/>
                </a:solidFill>
                <a:latin typeface="Roboto"/>
                <a:ea typeface="Roboto"/>
                <a:cs typeface="Roboto"/>
                <a:sym typeface="Roboto"/>
              </a:rPr>
              <a:t>ZIL</a:t>
            </a:r>
            <a:r>
              <a:rPr lang="en-GB" sz="1600">
                <a:solidFill>
                  <a:schemeClr val="dk1"/>
                </a:solidFill>
                <a:latin typeface="Roboto"/>
                <a:ea typeface="Roboto"/>
                <a:cs typeface="Roboto"/>
                <a:sym typeface="Roboto"/>
              </a:rPr>
              <a:t>)</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Write-ahead log maintained per filesystem.</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Log records = logical changes (e.g. create file /A)</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Replay after a system crash.</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i="1" lang="en-GB" sz="1600">
                <a:solidFill>
                  <a:schemeClr val="dk1"/>
                </a:solidFill>
                <a:latin typeface="Roboto"/>
                <a:ea typeface="Roboto"/>
                <a:cs typeface="Roboto"/>
                <a:sym typeface="Roboto"/>
              </a:rPr>
              <a:t>Separate Log </a:t>
            </a:r>
            <a:r>
              <a:rPr lang="en-GB" sz="1600">
                <a:solidFill>
                  <a:schemeClr val="dk1"/>
                </a:solidFill>
                <a:latin typeface="Roboto"/>
                <a:ea typeface="Roboto"/>
                <a:cs typeface="Roboto"/>
                <a:sym typeface="Roboto"/>
              </a:rPr>
              <a:t>(</a:t>
            </a:r>
            <a:r>
              <a:rPr i="1" lang="en-GB" sz="1600">
                <a:solidFill>
                  <a:schemeClr val="dk1"/>
                </a:solidFill>
                <a:latin typeface="Roboto"/>
                <a:ea typeface="Roboto"/>
                <a:cs typeface="Roboto"/>
                <a:sym typeface="Roboto"/>
              </a:rPr>
              <a:t>SLOG</a:t>
            </a:r>
            <a:r>
              <a:rPr lang="en-GB" sz="1600">
                <a:solidFill>
                  <a:schemeClr val="dk1"/>
                </a:solidFill>
                <a:latin typeface="Roboto"/>
                <a:ea typeface="Roboto"/>
                <a:cs typeface="Roboto"/>
                <a:sym typeface="Roboto"/>
              </a:rPr>
              <a:t>) devices can be added to zpool to accelerate ZIL operations (exclusively used for ZIL).</a:t>
            </a:r>
            <a:endParaRPr sz="1600">
              <a:latin typeface="Roboto"/>
              <a:ea typeface="Roboto"/>
              <a:cs typeface="Roboto"/>
              <a:sym typeface="Roboto"/>
            </a:endParaRPr>
          </a:p>
        </p:txBody>
      </p:sp>
      <p:sp>
        <p:nvSpPr>
          <p:cNvPr id="71" name="Google Shape;71;p15"/>
          <p:cNvSpPr txBox="1"/>
          <p:nvPr/>
        </p:nvSpPr>
        <p:spPr>
          <a:xfrm>
            <a:off x="3960000" y="3417050"/>
            <a:ext cx="50400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Memory-mapped persistent storage.</a:t>
            </a:r>
            <a:endParaRPr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IO through load/store + cache flush + store barriers.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Low latency, byte-addressable.</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Linux abstraction: /dev/pmem</a:t>
            </a:r>
            <a:endParaRPr sz="1600">
              <a:latin typeface="Roboto"/>
              <a:ea typeface="Roboto"/>
              <a:cs typeface="Roboto"/>
              <a:sym typeface="Roboto"/>
            </a:endParaRPr>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49" name="Google Shape;1149;p42"/>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Summary</a:t>
            </a:r>
            <a:endParaRPr>
              <a:solidFill>
                <a:srgbClr val="000000"/>
              </a:solidFill>
              <a:latin typeface="Roboto"/>
              <a:ea typeface="Roboto"/>
              <a:cs typeface="Roboto"/>
              <a:sym typeface="Roboto"/>
            </a:endParaRPr>
          </a:p>
        </p:txBody>
      </p:sp>
      <p:sp>
        <p:nvSpPr>
          <p:cNvPr id="1150" name="Google Shape;1150;p42"/>
          <p:cNvSpPr txBox="1"/>
          <p:nvPr/>
        </p:nvSpPr>
        <p:spPr>
          <a:xfrm>
            <a:off x="531700" y="735350"/>
            <a:ext cx="7817400" cy="4082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GB" sz="1600">
                <a:latin typeface="Roboto"/>
                <a:ea typeface="Roboto"/>
                <a:cs typeface="Roboto"/>
                <a:sym typeface="Roboto"/>
              </a:rPr>
              <a:t>Upstream ZIL(-LWB) has significant overhead with /dev/pmem SLOG device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Our contribution: </a:t>
            </a:r>
            <a:r>
              <a:rPr b="1" lang="en-GB" sz="1600">
                <a:latin typeface="Roboto"/>
                <a:ea typeface="Roboto"/>
                <a:cs typeface="Roboto"/>
                <a:sym typeface="Roboto"/>
              </a:rPr>
              <a:t>ZIL-PMEM, a new ZIL that exclusively targets PMEM</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High performance</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Up to 8x speedup over ZIL-LWB</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High speedups with sub-blocksize writes (e.g., WALs)</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Competitive </a:t>
            </a:r>
            <a:r>
              <a:rPr lang="en-GB" sz="1600">
                <a:latin typeface="Roboto"/>
                <a:ea typeface="Roboto"/>
                <a:cs typeface="Roboto"/>
                <a:sym typeface="Roboto"/>
              </a:rPr>
              <a:t>alternative</a:t>
            </a:r>
            <a:r>
              <a:rPr lang="en-GB" sz="1600">
                <a:latin typeface="Roboto"/>
                <a:ea typeface="Roboto"/>
                <a:cs typeface="Roboto"/>
                <a:sym typeface="Roboto"/>
              </a:rPr>
              <a:t> to Linux dm-writecache</a:t>
            </a:r>
            <a:endParaRPr sz="1600">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Identified &amp; addressed problem of excessive on-CPU waiting on PMEM IO</a:t>
            </a:r>
            <a:endParaRPr sz="1600">
              <a:solidFill>
                <a:schemeClr val="dk1"/>
              </a:solidFill>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Data integrity via checksums + r</a:t>
            </a:r>
            <a:r>
              <a:rPr lang="en-GB" sz="1600">
                <a:solidFill>
                  <a:schemeClr val="dk1"/>
                </a:solidFill>
                <a:latin typeface="Roboto"/>
                <a:ea typeface="Roboto"/>
                <a:cs typeface="Roboto"/>
                <a:sym typeface="Roboto"/>
              </a:rPr>
              <a:t>obust replay algorithm.</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Correctness validated through extensive unit testing</a:t>
            </a: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Future Work</a:t>
            </a:r>
            <a:endParaRPr sz="1600">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Systematically measure &amp; compare space efficiency, write amplification</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Investigate trade-offs regarding chunk size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Redundancy through mirroring</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NUMA-awareness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Support for OpenZFS Native Encryption</a:t>
            </a:r>
            <a:endParaRPr sz="16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56" name="Google Shape;1156;p43"/>
          <p:cNvSpPr txBox="1"/>
          <p:nvPr>
            <p:ph idx="4294967295" type="ctrTitle"/>
          </p:nvPr>
        </p:nvSpPr>
        <p:spPr>
          <a:xfrm>
            <a:off x="1536900" y="2171250"/>
            <a:ext cx="60702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000000"/>
                </a:solidFill>
                <a:latin typeface="Roboto"/>
                <a:ea typeface="Roboto"/>
                <a:cs typeface="Roboto"/>
                <a:sym typeface="Roboto"/>
              </a:rPr>
              <a:t>Backup Slides</a:t>
            </a:r>
            <a:endParaRPr>
              <a:solidFill>
                <a:srgbClr val="000000"/>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62" name="Google Shape;1162;p44"/>
          <p:cNvSpPr txBox="1"/>
          <p:nvPr>
            <p:ph idx="4294967295" type="ctrTitle"/>
          </p:nvPr>
        </p:nvSpPr>
        <p:spPr>
          <a:xfrm>
            <a:off x="446400" y="204825"/>
            <a:ext cx="8115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Evaluation: Correctness - Coverage Results</a:t>
            </a:r>
            <a:endParaRPr>
              <a:solidFill>
                <a:srgbClr val="000000"/>
              </a:solidFill>
              <a:latin typeface="Roboto"/>
              <a:ea typeface="Roboto"/>
              <a:cs typeface="Roboto"/>
              <a:sym typeface="Roboto"/>
            </a:endParaRPr>
          </a:p>
        </p:txBody>
      </p:sp>
      <p:sp>
        <p:nvSpPr>
          <p:cNvPr id="1163" name="Google Shape;1163;p44"/>
          <p:cNvSpPr txBox="1"/>
          <p:nvPr/>
        </p:nvSpPr>
        <p:spPr>
          <a:xfrm>
            <a:off x="485775" y="893175"/>
            <a:ext cx="8248800" cy="10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Gcov line coverage (kernel and userspace)</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t>
            </a:r>
            <a:r>
              <a:rPr lang="en-GB" sz="1600">
                <a:solidFill>
                  <a:schemeClr val="dk1"/>
                </a:solidFill>
                <a:latin typeface="Roboto"/>
                <a:ea typeface="Roboto"/>
                <a:cs typeface="Roboto"/>
                <a:sym typeface="Roboto"/>
              </a:rPr>
              <a:t>noticeable</a:t>
            </a:r>
            <a:r>
              <a:rPr lang="en-GB" sz="1600">
                <a:solidFill>
                  <a:schemeClr val="dk1"/>
                </a:solidFill>
                <a:latin typeface="Roboto"/>
                <a:ea typeface="Roboto"/>
                <a:cs typeface="Roboto"/>
                <a:sym typeface="Roboto"/>
              </a:rPr>
              <a:t> overall regression, some due to debugging code</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⇒but: userspace tests for PRB/HDL are competitive, and easy to extend</a:t>
            </a:r>
            <a:endParaRPr sz="1600">
              <a:solidFill>
                <a:schemeClr val="dk1"/>
              </a:solidFill>
              <a:latin typeface="Roboto"/>
              <a:ea typeface="Roboto"/>
              <a:cs typeface="Roboto"/>
              <a:sym typeface="Roboto"/>
            </a:endParaRPr>
          </a:p>
        </p:txBody>
      </p:sp>
      <p:pic>
        <p:nvPicPr>
          <p:cNvPr id="1164" name="Google Shape;1164;p44"/>
          <p:cNvPicPr preferRelativeResize="0"/>
          <p:nvPr/>
        </p:nvPicPr>
        <p:blipFill>
          <a:blip r:embed="rId3">
            <a:alphaModFix/>
          </a:blip>
          <a:stretch>
            <a:fillRect/>
          </a:stretch>
        </p:blipFill>
        <p:spPr>
          <a:xfrm>
            <a:off x="1953426" y="2063350"/>
            <a:ext cx="5237150" cy="2789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70" name="Google Shape;1170;p45"/>
          <p:cNvPicPr preferRelativeResize="0"/>
          <p:nvPr/>
        </p:nvPicPr>
        <p:blipFill>
          <a:blip r:embed="rId3">
            <a:alphaModFix/>
          </a:blip>
          <a:stretch>
            <a:fillRect/>
          </a:stretch>
        </p:blipFill>
        <p:spPr>
          <a:xfrm>
            <a:off x="4572000" y="152400"/>
            <a:ext cx="4068123" cy="4838702"/>
          </a:xfrm>
          <a:prstGeom prst="rect">
            <a:avLst/>
          </a:prstGeom>
          <a:noFill/>
          <a:ln>
            <a:noFill/>
          </a:ln>
        </p:spPr>
      </p:pic>
      <p:sp>
        <p:nvSpPr>
          <p:cNvPr id="1171" name="Google Shape;1171;p45"/>
          <p:cNvSpPr txBox="1"/>
          <p:nvPr>
            <p:ph idx="4294967295" type="ctrTitle"/>
          </p:nvPr>
        </p:nvSpPr>
        <p:spPr>
          <a:xfrm>
            <a:off x="446400" y="204825"/>
            <a:ext cx="386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ZVOL performance</a:t>
            </a:r>
            <a:endParaRPr i="1">
              <a:solidFill>
                <a:srgbClr val="000000"/>
              </a:solidFill>
              <a:latin typeface="Roboto"/>
              <a:ea typeface="Roboto"/>
              <a:cs typeface="Roboto"/>
              <a:sym typeface="Roboto"/>
            </a:endParaRPr>
          </a:p>
        </p:txBody>
      </p:sp>
      <p:sp>
        <p:nvSpPr>
          <p:cNvPr id="1172" name="Google Shape;1172;p45"/>
          <p:cNvSpPr txBox="1"/>
          <p:nvPr/>
        </p:nvSpPr>
        <p:spPr>
          <a:xfrm>
            <a:off x="446400" y="895350"/>
            <a:ext cx="4068000" cy="28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ZVOL = ZFS-backed virtual block device</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⇒useful for storage virtualization (VMs)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ZIL-PMEM features a special </a:t>
            </a:r>
            <a:r>
              <a:rPr i="1" lang="en-GB" sz="1600">
                <a:solidFill>
                  <a:schemeClr val="dk1"/>
                </a:solidFill>
                <a:latin typeface="Roboto"/>
                <a:ea typeface="Roboto"/>
                <a:cs typeface="Roboto"/>
                <a:sym typeface="Roboto"/>
              </a:rPr>
              <a:t>ITXG bypass</a:t>
            </a:r>
            <a:r>
              <a:rPr lang="en-GB" sz="1600">
                <a:solidFill>
                  <a:schemeClr val="dk1"/>
                </a:solidFill>
                <a:latin typeface="Roboto"/>
                <a:ea typeface="Roboto"/>
                <a:cs typeface="Roboto"/>
                <a:sym typeface="Roboto"/>
              </a:rPr>
              <a:t> mode that allows for parallel ZIL writes within the same ZVOL.</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Additional parameter </a:t>
            </a:r>
            <a:r>
              <a:rPr i="1" lang="en-GB" sz="1600">
                <a:solidFill>
                  <a:schemeClr val="dk1"/>
                </a:solidFill>
                <a:latin typeface="Roboto"/>
                <a:ea typeface="Roboto"/>
                <a:cs typeface="Roboto"/>
                <a:sym typeface="Roboto"/>
              </a:rPr>
              <a:t>request_sync</a:t>
            </a:r>
            <a:r>
              <a:rPr lang="en-GB" sz="1600">
                <a:solidFill>
                  <a:schemeClr val="dk1"/>
                </a:solidFill>
                <a:latin typeface="Roboto"/>
                <a:ea typeface="Roboto"/>
                <a:cs typeface="Roboto"/>
                <a:sym typeface="Roboto"/>
              </a:rPr>
              <a:t> (rs) enables synchronous processing of</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struct bio’s by the ZVOL.</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ZIL-PMEM default config </a:t>
            </a:r>
            <a:r>
              <a:rPr b="1" lang="en-GB" sz="1600">
                <a:solidFill>
                  <a:schemeClr val="dk1"/>
                </a:solidFill>
                <a:latin typeface="Roboto"/>
                <a:ea typeface="Roboto"/>
                <a:cs typeface="Roboto"/>
                <a:sym typeface="Roboto"/>
              </a:rPr>
              <a:t>2x speedup for almost all workloads</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i="1" lang="en-GB" sz="1600">
                <a:solidFill>
                  <a:schemeClr val="dk1"/>
                </a:solidFill>
                <a:latin typeface="Roboto"/>
                <a:ea typeface="Roboto"/>
                <a:cs typeface="Roboto"/>
                <a:sym typeface="Roboto"/>
              </a:rPr>
              <a:t>Request_sync</a:t>
            </a:r>
            <a:r>
              <a:rPr lang="en-GB" sz="1600">
                <a:solidFill>
                  <a:schemeClr val="dk1"/>
                </a:solidFill>
                <a:latin typeface="Roboto"/>
                <a:ea typeface="Roboto"/>
                <a:cs typeface="Roboto"/>
                <a:sym typeface="Roboto"/>
              </a:rPr>
              <a:t> delivers up to 1.3x speedup over default ZIL-PMEM config.</a:t>
            </a:r>
            <a:endParaRPr sz="1600">
              <a:solidFill>
                <a:schemeClr val="dk1"/>
              </a:solidFill>
              <a:latin typeface="Roboto"/>
              <a:ea typeface="Roboto"/>
              <a:cs typeface="Roboto"/>
              <a:sym typeface="Roboto"/>
            </a:endParaRPr>
          </a:p>
          <a:p>
            <a:pPr indent="0" lvl="0" marL="0" rtl="0" algn="l">
              <a:spcBef>
                <a:spcPts val="600"/>
              </a:spcBef>
              <a:spcAft>
                <a:spcPts val="0"/>
              </a:spcAft>
              <a:buNone/>
            </a:pPr>
            <a:r>
              <a:rPr i="1" lang="en-GB" sz="1600">
                <a:solidFill>
                  <a:schemeClr val="dk1"/>
                </a:solidFill>
                <a:latin typeface="Roboto"/>
                <a:ea typeface="Roboto"/>
                <a:cs typeface="Roboto"/>
                <a:sym typeface="Roboto"/>
              </a:rPr>
              <a:t>ITXG bypass</a:t>
            </a:r>
            <a:r>
              <a:rPr lang="en-GB" sz="1600">
                <a:solidFill>
                  <a:schemeClr val="dk1"/>
                </a:solidFill>
                <a:latin typeface="Roboto"/>
                <a:ea typeface="Roboto"/>
                <a:cs typeface="Roboto"/>
                <a:sym typeface="Roboto"/>
              </a:rPr>
              <a:t> only useful in fio workload, and only in combination with </a:t>
            </a:r>
            <a:r>
              <a:rPr i="1" lang="en-GB" sz="1600">
                <a:solidFill>
                  <a:schemeClr val="dk1"/>
                </a:solidFill>
                <a:latin typeface="Roboto"/>
                <a:ea typeface="Roboto"/>
                <a:cs typeface="Roboto"/>
                <a:sym typeface="Roboto"/>
              </a:rPr>
              <a:t>request_sync</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78" name="Google Shape;1178;p46"/>
          <p:cNvSpPr txBox="1"/>
          <p:nvPr>
            <p:ph idx="4294967295" type="ctrTitle"/>
          </p:nvPr>
        </p:nvSpPr>
        <p:spPr>
          <a:xfrm>
            <a:off x="446400" y="204825"/>
            <a:ext cx="8088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HDL</a:t>
            </a:r>
            <a:r>
              <a:rPr lang="en-GB">
                <a:latin typeface="Roboto"/>
                <a:ea typeface="Roboto"/>
                <a:cs typeface="Roboto"/>
                <a:sym typeface="Roboto"/>
              </a:rPr>
              <a:t>: Further Remarks</a:t>
            </a:r>
            <a:endParaRPr>
              <a:latin typeface="Roboto"/>
              <a:ea typeface="Roboto"/>
              <a:cs typeface="Roboto"/>
              <a:sym typeface="Roboto"/>
            </a:endParaRPr>
          </a:p>
        </p:txBody>
      </p:sp>
      <p:sp>
        <p:nvSpPr>
          <p:cNvPr id="1179" name="Google Shape;1179;p46"/>
          <p:cNvSpPr txBox="1"/>
          <p:nvPr/>
        </p:nvSpPr>
        <p:spPr>
          <a:xfrm>
            <a:off x="530300" y="832900"/>
            <a:ext cx="7584900" cy="3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Crash Consistency</a:t>
            </a:r>
            <a:endParaRPr b="1"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Writing entries is atomic, courtesy of PRB (next slide).</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Replay spans multiple txgs (=&gt; not atomic), but made crash consistent by checkpointing replay algorithm’s state.</a:t>
            </a:r>
            <a:endParaRPr sz="1600">
              <a:solidFill>
                <a:schemeClr val="dk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Multi-Dataset Scalability</a:t>
            </a:r>
            <a:endParaRPr b="1" sz="1600">
              <a:latin typeface="Roboto"/>
              <a:ea typeface="Roboto"/>
              <a:cs typeface="Roboto"/>
              <a:sym typeface="Roboto"/>
            </a:endParaRPr>
          </a:p>
          <a:p>
            <a:pPr indent="0" lvl="0" marL="144000" rtl="0" algn="l">
              <a:spcBef>
                <a:spcPts val="600"/>
              </a:spcBef>
              <a:spcAft>
                <a:spcPts val="0"/>
              </a:spcAft>
              <a:buNone/>
            </a:pPr>
            <a:r>
              <a:rPr lang="en-GB" sz="1600">
                <a:latin typeface="Roboto"/>
                <a:ea typeface="Roboto"/>
                <a:cs typeface="Roboto"/>
                <a:sym typeface="Roboto"/>
              </a:rPr>
              <a:t>One HDL per filesystem / ZVOL.</a:t>
            </a:r>
            <a:endParaRPr sz="1600">
              <a:latin typeface="Roboto"/>
              <a:ea typeface="Roboto"/>
              <a:cs typeface="Roboto"/>
              <a:sym typeface="Roboto"/>
            </a:endParaRPr>
          </a:p>
          <a:p>
            <a:pPr indent="0" lvl="0" marL="144000" rtl="0" algn="l">
              <a:spcBef>
                <a:spcPts val="600"/>
              </a:spcBef>
              <a:spcAft>
                <a:spcPts val="0"/>
              </a:spcAft>
              <a:buNone/>
            </a:pPr>
            <a:r>
              <a:rPr lang="en-GB" sz="1600">
                <a:latin typeface="Roboto"/>
                <a:ea typeface="Roboto"/>
                <a:cs typeface="Roboto"/>
                <a:sym typeface="Roboto"/>
              </a:rPr>
              <a:t>No coordination between different HDLs on the write path.</a:t>
            </a:r>
            <a:endParaRPr sz="1600">
              <a:latin typeface="Roboto"/>
              <a:ea typeface="Roboto"/>
              <a:cs typeface="Roboto"/>
              <a:sym typeface="Roboto"/>
            </a:endParaRPr>
          </a:p>
          <a:p>
            <a:pPr indent="0" lvl="0" marL="0" rtl="0" algn="l">
              <a:spcBef>
                <a:spcPts val="600"/>
              </a:spcBef>
              <a:spcAft>
                <a:spcPts val="0"/>
              </a:spcAft>
              <a:buNone/>
            </a:pPr>
            <a:r>
              <a:t/>
            </a:r>
            <a:endParaRPr b="1"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Single-Dataset Multicore Scalability</a:t>
            </a:r>
            <a:endParaRPr b="1" sz="1600">
              <a:latin typeface="Roboto"/>
              <a:ea typeface="Roboto"/>
              <a:cs typeface="Roboto"/>
              <a:sym typeface="Roboto"/>
            </a:endParaRPr>
          </a:p>
          <a:p>
            <a:pPr indent="0" lvl="0" marL="144000" rtl="0" algn="l">
              <a:spcBef>
                <a:spcPts val="600"/>
              </a:spcBef>
              <a:spcAft>
                <a:spcPts val="0"/>
              </a:spcAft>
              <a:buNone/>
            </a:pPr>
            <a:r>
              <a:rPr lang="en-GB" sz="1600">
                <a:latin typeface="Roboto"/>
                <a:ea typeface="Roboto"/>
                <a:cs typeface="Roboto"/>
                <a:sym typeface="Roboto"/>
              </a:rPr>
              <a:t>Multiple threads can write entries for same generation in parallel.</a:t>
            </a:r>
            <a:endParaRPr sz="1600">
              <a:latin typeface="Roboto"/>
              <a:ea typeface="Roboto"/>
              <a:cs typeface="Roboto"/>
              <a:sym typeface="Roboto"/>
            </a:endParaRPr>
          </a:p>
          <a:p>
            <a:pPr indent="0" lvl="0" marL="144000" rtl="0" algn="l">
              <a:spcBef>
                <a:spcPts val="600"/>
              </a:spcBef>
              <a:spcAft>
                <a:spcPts val="0"/>
              </a:spcAft>
              <a:buNone/>
            </a:pPr>
            <a:r>
              <a:rPr lang="en-GB" sz="1600">
                <a:latin typeface="Roboto"/>
                <a:ea typeface="Roboto"/>
                <a:cs typeface="Roboto"/>
                <a:sym typeface="Roboto"/>
              </a:rPr>
              <a:t>Start of a new generation must wait for previous generation’s writers to finish.</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0" lvl="0" marL="0" rtl="0" algn="l">
              <a:spcBef>
                <a:spcPts val="600"/>
              </a:spcBef>
              <a:spcAft>
                <a:spcPts val="600"/>
              </a:spcAft>
              <a:buNone/>
            </a:pPr>
            <a:r>
              <a:t/>
            </a:r>
            <a:endParaRPr sz="1600">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85" name="Google Shape;1185;p47"/>
          <p:cNvSpPr txBox="1"/>
          <p:nvPr>
            <p:ph idx="4294967295" type="ctrTitle"/>
          </p:nvPr>
        </p:nvSpPr>
        <p:spPr>
          <a:xfrm>
            <a:off x="446400" y="204825"/>
            <a:ext cx="386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ZIL-PMEM vs.</a:t>
            </a:r>
            <a:endParaRPr>
              <a:solidFill>
                <a:srgbClr val="000000"/>
              </a:solidFill>
              <a:latin typeface="Roboto"/>
              <a:ea typeface="Roboto"/>
              <a:cs typeface="Roboto"/>
              <a:sym typeface="Roboto"/>
            </a:endParaRPr>
          </a:p>
          <a:p>
            <a:pPr indent="0" lvl="0" marL="0" rtl="0" algn="l">
              <a:spcBef>
                <a:spcPts val="0"/>
              </a:spcBef>
              <a:spcAft>
                <a:spcPts val="0"/>
              </a:spcAft>
              <a:buNone/>
            </a:pPr>
            <a:r>
              <a:rPr lang="en-GB">
                <a:solidFill>
                  <a:srgbClr val="000000"/>
                </a:solidFill>
                <a:latin typeface="Roboto"/>
                <a:ea typeface="Roboto"/>
                <a:cs typeface="Roboto"/>
                <a:sym typeface="Roboto"/>
              </a:rPr>
              <a:t>{Ext4,XFS} on PMEM</a:t>
            </a:r>
            <a:endParaRPr i="1">
              <a:solidFill>
                <a:srgbClr val="000000"/>
              </a:solidFill>
              <a:latin typeface="Roboto"/>
              <a:ea typeface="Roboto"/>
              <a:cs typeface="Roboto"/>
              <a:sym typeface="Roboto"/>
            </a:endParaRPr>
          </a:p>
        </p:txBody>
      </p:sp>
      <p:pic>
        <p:nvPicPr>
          <p:cNvPr id="1186" name="Google Shape;1186;p47"/>
          <p:cNvPicPr preferRelativeResize="0"/>
          <p:nvPr/>
        </p:nvPicPr>
        <p:blipFill>
          <a:blip r:embed="rId3">
            <a:alphaModFix/>
          </a:blip>
          <a:stretch>
            <a:fillRect/>
          </a:stretch>
        </p:blipFill>
        <p:spPr>
          <a:xfrm>
            <a:off x="4314889" y="76200"/>
            <a:ext cx="4196238" cy="4991102"/>
          </a:xfrm>
          <a:prstGeom prst="rect">
            <a:avLst/>
          </a:prstGeom>
          <a:noFill/>
          <a:ln>
            <a:noFill/>
          </a:ln>
        </p:spPr>
      </p:pic>
      <p:sp>
        <p:nvSpPr>
          <p:cNvPr id="1187" name="Google Shape;1187;p47"/>
          <p:cNvSpPr txBox="1"/>
          <p:nvPr/>
        </p:nvSpPr>
        <p:spPr>
          <a:xfrm>
            <a:off x="446400" y="1428750"/>
            <a:ext cx="3744600" cy="28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ZIL-PMEM is competitive with Ext4 and XFS in most benchmarks.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Excellent performance for small writes.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(Presumably due to write amplification in Ext4 journal and XFS log.)</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Even when enabling DAX mode </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PMEM awareness)</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Comparison to zfs-async: ZIL-PMEM within same range, except for high data volume (bandwidth limit)</a:t>
            </a:r>
            <a:endParaRPr sz="1600">
              <a:solidFill>
                <a:schemeClr val="dk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93" name="Google Shape;1193;p48"/>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PRB</a:t>
            </a:r>
            <a:r>
              <a:rPr lang="en-GB">
                <a:solidFill>
                  <a:srgbClr val="000000"/>
                </a:solidFill>
                <a:latin typeface="Roboto"/>
                <a:ea typeface="Roboto"/>
                <a:cs typeface="Roboto"/>
                <a:sym typeface="Roboto"/>
              </a:rPr>
              <a:t>: Multicore Scalability</a:t>
            </a:r>
            <a:endParaRPr>
              <a:solidFill>
                <a:srgbClr val="000000"/>
              </a:solidFill>
              <a:latin typeface="Roboto"/>
              <a:ea typeface="Roboto"/>
              <a:cs typeface="Roboto"/>
              <a:sym typeface="Roboto"/>
            </a:endParaRPr>
          </a:p>
        </p:txBody>
      </p:sp>
      <p:sp>
        <p:nvSpPr>
          <p:cNvPr id="1194" name="Google Shape;1194;p48"/>
          <p:cNvSpPr txBox="1"/>
          <p:nvPr/>
        </p:nvSpPr>
        <p:spPr>
          <a:xfrm>
            <a:off x="530300" y="832900"/>
            <a:ext cx="4089300" cy="3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a:ea typeface="Roboto"/>
                <a:cs typeface="Roboto"/>
                <a:sym typeface="Roboto"/>
              </a:rPr>
              <a:t>Chunk Lists</a:t>
            </a:r>
            <a:endParaRPr sz="1600">
              <a:latin typeface="Roboto"/>
              <a:ea typeface="Roboto"/>
              <a:cs typeface="Roboto"/>
              <a:sym typeface="Roboto"/>
            </a:endParaRPr>
          </a:p>
          <a:p>
            <a:pPr indent="0" lvl="0" marL="72000" rtl="0" algn="l">
              <a:spcBef>
                <a:spcPts val="600"/>
              </a:spcBef>
              <a:spcAft>
                <a:spcPts val="0"/>
              </a:spcAft>
              <a:buNone/>
            </a:pPr>
            <a:r>
              <a:rPr b="1" lang="en-GB" sz="1500">
                <a:latin typeface="Roboto"/>
                <a:ea typeface="Roboto"/>
                <a:cs typeface="Roboto"/>
                <a:sym typeface="Roboto"/>
              </a:rPr>
              <a:t>  free   </a:t>
            </a:r>
            <a:r>
              <a:rPr lang="en-GB" sz="1500">
                <a:latin typeface="Roboto"/>
                <a:ea typeface="Roboto"/>
                <a:cs typeface="Roboto"/>
                <a:sym typeface="Roboto"/>
              </a:rPr>
              <a:t>empty chunks, usable for write</a:t>
            </a:r>
            <a:endParaRPr sz="1500">
              <a:latin typeface="Roboto"/>
              <a:ea typeface="Roboto"/>
              <a:cs typeface="Roboto"/>
              <a:sym typeface="Roboto"/>
            </a:endParaRPr>
          </a:p>
          <a:p>
            <a:pPr indent="0" lvl="0" marL="72000" rtl="0" algn="l">
              <a:spcBef>
                <a:spcPts val="600"/>
              </a:spcBef>
              <a:spcAft>
                <a:spcPts val="0"/>
              </a:spcAft>
              <a:buNone/>
            </a:pPr>
            <a:r>
              <a:rPr b="1" lang="en-GB" sz="1500">
                <a:latin typeface="Roboto"/>
                <a:ea typeface="Roboto"/>
                <a:cs typeface="Roboto"/>
                <a:sym typeface="Roboto"/>
              </a:rPr>
              <a:t>  full    </a:t>
            </a:r>
            <a:r>
              <a:rPr lang="en-GB" sz="1500">
                <a:latin typeface="Roboto"/>
                <a:ea typeface="Roboto"/>
                <a:cs typeface="Roboto"/>
                <a:sym typeface="Roboto"/>
              </a:rPr>
              <a:t>chunks waiting for garbage collection</a:t>
            </a:r>
            <a:endParaRPr sz="1500">
              <a:latin typeface="Roboto"/>
              <a:ea typeface="Roboto"/>
              <a:cs typeface="Roboto"/>
              <a:sym typeface="Roboto"/>
            </a:endParaRPr>
          </a:p>
          <a:p>
            <a:pPr indent="0" lvl="0" marL="72000" rtl="0" algn="l">
              <a:spcBef>
                <a:spcPts val="600"/>
              </a:spcBef>
              <a:spcAft>
                <a:spcPts val="0"/>
              </a:spcAft>
              <a:buNone/>
            </a:pPr>
            <a:r>
              <a:rPr b="1" lang="en-GB" sz="1500">
                <a:latin typeface="Roboto"/>
                <a:ea typeface="Roboto"/>
                <a:cs typeface="Roboto"/>
                <a:sym typeface="Roboto"/>
              </a:rPr>
              <a:t>  wait replay    </a:t>
            </a:r>
            <a:r>
              <a:rPr lang="en-GB" sz="1500">
                <a:latin typeface="Roboto"/>
                <a:ea typeface="Roboto"/>
                <a:cs typeface="Roboto"/>
                <a:sym typeface="Roboto"/>
              </a:rPr>
              <a:t>chunks containing entries that </a:t>
            </a:r>
            <a:br>
              <a:rPr lang="en-GB" sz="1500">
                <a:latin typeface="Roboto"/>
                <a:ea typeface="Roboto"/>
                <a:cs typeface="Roboto"/>
                <a:sym typeface="Roboto"/>
              </a:rPr>
            </a:br>
            <a:r>
              <a:rPr lang="en-GB" sz="1500">
                <a:latin typeface="Roboto"/>
                <a:ea typeface="Roboto"/>
                <a:cs typeface="Roboto"/>
                <a:sym typeface="Roboto"/>
              </a:rPr>
              <a:t>    still need to be replayed. They are exempt </a:t>
            </a:r>
            <a:br>
              <a:rPr lang="en-GB" sz="1500">
                <a:latin typeface="Roboto"/>
                <a:ea typeface="Roboto"/>
                <a:cs typeface="Roboto"/>
                <a:sym typeface="Roboto"/>
              </a:rPr>
            </a:br>
            <a:r>
              <a:rPr lang="en-GB" sz="1500">
                <a:latin typeface="Roboto"/>
                <a:ea typeface="Roboto"/>
                <a:cs typeface="Roboto"/>
                <a:sym typeface="Roboto"/>
              </a:rPr>
              <a:t>    from garbage collection.</a:t>
            </a:r>
            <a:endParaRPr sz="1500">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Write Path</a:t>
            </a:r>
            <a:endParaRPr b="1"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Writing thread acquires </a:t>
            </a:r>
            <a:r>
              <a:rPr b="1" lang="en-GB" sz="1600">
                <a:solidFill>
                  <a:schemeClr val="dk1"/>
                </a:solidFill>
                <a:latin typeface="Roboto"/>
                <a:ea typeface="Roboto"/>
                <a:cs typeface="Roboto"/>
                <a:sym typeface="Roboto"/>
              </a:rPr>
              <a:t>commit slot</a:t>
            </a:r>
            <a:r>
              <a:rPr lang="en-GB" sz="1600">
                <a:solidFill>
                  <a:schemeClr val="dk1"/>
                </a:solidFill>
                <a:latin typeface="Roboto"/>
                <a:ea typeface="Roboto"/>
                <a:cs typeface="Roboto"/>
                <a:sym typeface="Roboto"/>
              </a:rPr>
              <a:t>.</a:t>
            </a:r>
            <a:endParaRPr b="1"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Commit slot has an associated chunk, used to store the entry.</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Full? =&gt; move to full list, get new from free list.</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0" lvl="0" marL="0" rtl="0" algn="l">
              <a:spcBef>
                <a:spcPts val="600"/>
              </a:spcBef>
              <a:spcAft>
                <a:spcPts val="600"/>
              </a:spcAft>
              <a:buNone/>
            </a:pPr>
            <a:r>
              <a:t/>
            </a:r>
            <a:endParaRPr sz="1600">
              <a:latin typeface="Roboto"/>
              <a:ea typeface="Roboto"/>
              <a:cs typeface="Roboto"/>
              <a:sym typeface="Roboto"/>
            </a:endParaRPr>
          </a:p>
        </p:txBody>
      </p:sp>
      <p:pic>
        <p:nvPicPr>
          <p:cNvPr id="1195" name="Google Shape;1195;p48"/>
          <p:cNvPicPr preferRelativeResize="0"/>
          <p:nvPr/>
        </p:nvPicPr>
        <p:blipFill>
          <a:blip r:embed="rId3">
            <a:alphaModFix/>
          </a:blip>
          <a:stretch>
            <a:fillRect/>
          </a:stretch>
        </p:blipFill>
        <p:spPr>
          <a:xfrm>
            <a:off x="4467225" y="550075"/>
            <a:ext cx="4343324" cy="2768875"/>
          </a:xfrm>
          <a:prstGeom prst="rect">
            <a:avLst/>
          </a:prstGeom>
          <a:noFill/>
          <a:ln>
            <a:noFill/>
          </a:ln>
        </p:spPr>
      </p:pic>
      <p:sp>
        <p:nvSpPr>
          <p:cNvPr id="1196" name="Google Shape;1196;p48"/>
          <p:cNvSpPr/>
          <p:nvPr/>
        </p:nvSpPr>
        <p:spPr>
          <a:xfrm>
            <a:off x="4829175" y="4429675"/>
            <a:ext cx="2652900" cy="467100"/>
          </a:xfrm>
          <a:prstGeom prst="wedgeRoundRectCallout">
            <a:avLst>
              <a:gd fmla="val -69747" name="adj1"/>
              <a:gd fmla="val -460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None/>
            </a:pPr>
            <a:r>
              <a:rPr lang="en-GB"/>
              <a:t>Protected by PRB-wide mutex.</a:t>
            </a:r>
            <a:endParaRPr/>
          </a:p>
        </p:txBody>
      </p:sp>
      <p:sp>
        <p:nvSpPr>
          <p:cNvPr id="1197" name="Google Shape;1197;p48"/>
          <p:cNvSpPr/>
          <p:nvPr/>
        </p:nvSpPr>
        <p:spPr>
          <a:xfrm>
            <a:off x="4829175" y="3580725"/>
            <a:ext cx="2652900" cy="467100"/>
          </a:xfrm>
          <a:prstGeom prst="wedgeRoundRectCallout">
            <a:avLst>
              <a:gd fmla="val -77287" name="adj1"/>
              <a:gd fmla="val -7432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None/>
            </a:pPr>
            <a:r>
              <a:rPr lang="en-GB"/>
              <a:t>Semaphore + atomic bitmask.</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03" name="Google Shape;1203;p49"/>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ZFS &amp; ZIL Background</a:t>
            </a:r>
            <a:endParaRPr>
              <a:solidFill>
                <a:srgbClr val="000000"/>
              </a:solidFill>
              <a:latin typeface="Roboto"/>
              <a:ea typeface="Roboto"/>
              <a:cs typeface="Roboto"/>
              <a:sym typeface="Roboto"/>
            </a:endParaRPr>
          </a:p>
        </p:txBody>
      </p:sp>
      <p:pic>
        <p:nvPicPr>
          <p:cNvPr id="1204" name="Google Shape;1204;p49"/>
          <p:cNvPicPr preferRelativeResize="0"/>
          <p:nvPr/>
        </p:nvPicPr>
        <p:blipFill rotWithShape="1">
          <a:blip r:embed="rId3">
            <a:alphaModFix/>
          </a:blip>
          <a:srcRect b="0" l="13035" r="0" t="0"/>
          <a:stretch/>
        </p:blipFill>
        <p:spPr>
          <a:xfrm>
            <a:off x="4508166" y="1061600"/>
            <a:ext cx="4493483" cy="2625525"/>
          </a:xfrm>
          <a:prstGeom prst="rect">
            <a:avLst/>
          </a:prstGeom>
          <a:noFill/>
          <a:ln>
            <a:noFill/>
          </a:ln>
        </p:spPr>
      </p:pic>
      <p:sp>
        <p:nvSpPr>
          <p:cNvPr id="1205" name="Google Shape;1205;p49"/>
          <p:cNvSpPr txBox="1"/>
          <p:nvPr/>
        </p:nvSpPr>
        <p:spPr>
          <a:xfrm>
            <a:off x="359825" y="979025"/>
            <a:ext cx="3936300" cy="3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ZFS on-disk state moves forward atomically in transaction groups (txg)</a:t>
            </a:r>
            <a:r>
              <a:rPr lang="en-GB" sz="1600">
                <a:latin typeface="Roboto"/>
                <a:ea typeface="Roboto"/>
                <a:cs typeface="Roboto"/>
                <a:sym typeface="Roboto"/>
              </a:rPr>
              <a:t>.</a:t>
            </a:r>
            <a:br>
              <a:rPr lang="en-GB" sz="1600">
                <a:latin typeface="Roboto"/>
                <a:ea typeface="Roboto"/>
                <a:cs typeface="Roboto"/>
                <a:sym typeface="Roboto"/>
              </a:rPr>
            </a:br>
            <a:r>
              <a:rPr b="1" lang="en-GB" sz="1600">
                <a:latin typeface="Roboto"/>
                <a:ea typeface="Roboto"/>
                <a:cs typeface="Roboto"/>
                <a:sym typeface="Roboto"/>
              </a:rPr>
              <a:t>=&gt; slow, happens every 5s</a:t>
            </a:r>
            <a:br>
              <a:rPr b="1" lang="en-GB" sz="1600">
                <a:latin typeface="Roboto"/>
                <a:ea typeface="Roboto"/>
                <a:cs typeface="Roboto"/>
                <a:sym typeface="Roboto"/>
              </a:rPr>
            </a:b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The ZIL bridges the gap between txgs</a:t>
            </a:r>
            <a:r>
              <a:rPr lang="en-GB" sz="1600">
                <a:latin typeface="Roboto"/>
                <a:ea typeface="Roboto"/>
                <a:cs typeface="Roboto"/>
                <a:sym typeface="Roboto"/>
              </a:rPr>
              <a:t> by writing a sequential per-filesystem log </a:t>
            </a:r>
            <a:r>
              <a:rPr lang="en-GB" sz="1600">
                <a:latin typeface="Roboto"/>
                <a:ea typeface="Roboto"/>
                <a:cs typeface="Roboto"/>
                <a:sym typeface="Roboto"/>
              </a:rPr>
              <a:t>structure</a:t>
            </a:r>
            <a:r>
              <a:rPr lang="en-GB" sz="1600">
                <a:latin typeface="Roboto"/>
                <a:ea typeface="Roboto"/>
                <a:cs typeface="Roboto"/>
                <a:sym typeface="Roboto"/>
              </a:rPr>
              <a:t> that </a:t>
            </a:r>
            <a:r>
              <a:rPr lang="en-GB" sz="1600">
                <a:latin typeface="Roboto"/>
                <a:ea typeface="Roboto"/>
                <a:cs typeface="Roboto"/>
                <a:sym typeface="Roboto"/>
              </a:rPr>
              <a:t>contains </a:t>
            </a:r>
            <a:r>
              <a:rPr i="1" lang="en-GB" sz="1600">
                <a:latin typeface="Roboto"/>
                <a:ea typeface="Roboto"/>
                <a:cs typeface="Roboto"/>
                <a:sym typeface="Roboto"/>
              </a:rPr>
              <a:t>log entries</a:t>
            </a:r>
            <a:r>
              <a:rPr lang="en-GB" sz="1600">
                <a:latin typeface="Roboto"/>
                <a:ea typeface="Roboto"/>
                <a:cs typeface="Roboto"/>
                <a:sym typeface="Roboto"/>
              </a:rPr>
              <a:t>, each describing a single logical change that was made in a transaction.</a:t>
            </a:r>
            <a:br>
              <a:rPr lang="en-GB" sz="1600">
                <a:latin typeface="Roboto"/>
                <a:ea typeface="Roboto"/>
                <a:cs typeface="Roboto"/>
                <a:sym typeface="Roboto"/>
              </a:rPr>
            </a:b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After a system crash, the ZIL invokes a replay callback for each log record whose change / txg did not make it to disk. The replay callback re-enacts the change.</a:t>
            </a:r>
            <a:endParaRPr sz="1600">
              <a:latin typeface="Roboto"/>
              <a:ea typeface="Roboto"/>
              <a:cs typeface="Roboto"/>
              <a:sym typeface="Roboto"/>
            </a:endParaRPr>
          </a:p>
        </p:txBody>
      </p:sp>
      <p:sp>
        <p:nvSpPr>
          <p:cNvPr id="1206" name="Google Shape;1206;p49"/>
          <p:cNvSpPr txBox="1"/>
          <p:nvPr/>
        </p:nvSpPr>
        <p:spPr>
          <a:xfrm>
            <a:off x="4578500" y="3511800"/>
            <a:ext cx="4423200" cy="107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b="1" lang="en-GB">
                <a:latin typeface="Roboto"/>
                <a:ea typeface="Roboto"/>
                <a:cs typeface="Roboto"/>
                <a:sym typeface="Roboto"/>
              </a:rPr>
              <a:t>Complication</a:t>
            </a:r>
            <a:r>
              <a:rPr lang="en-GB">
                <a:latin typeface="Roboto"/>
                <a:ea typeface="Roboto"/>
                <a:cs typeface="Roboto"/>
                <a:sym typeface="Roboto"/>
              </a:rPr>
              <a:t>: the ZIL is only written when synchronous semantics are requested by the syscall. Until then, the </a:t>
            </a:r>
            <a:r>
              <a:rPr i="1" lang="en-GB">
                <a:latin typeface="Roboto"/>
                <a:ea typeface="Roboto"/>
                <a:cs typeface="Roboto"/>
                <a:sym typeface="Roboto"/>
              </a:rPr>
              <a:t>itxg</a:t>
            </a:r>
            <a:r>
              <a:rPr lang="en-GB">
                <a:latin typeface="Roboto"/>
                <a:ea typeface="Roboto"/>
                <a:cs typeface="Roboto"/>
                <a:sym typeface="Roboto"/>
              </a:rPr>
              <a:t> data structure queues log records in DRAM as so-called ITXs.</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12" name="Google Shape;1212;p50"/>
          <p:cNvSpPr txBox="1"/>
          <p:nvPr>
            <p:ph idx="4294967295" type="ctrTitle"/>
          </p:nvPr>
        </p:nvSpPr>
        <p:spPr>
          <a:xfrm>
            <a:off x="446400" y="204825"/>
            <a:ext cx="386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App Benchmarks</a:t>
            </a:r>
            <a:endParaRPr>
              <a:solidFill>
                <a:srgbClr val="000000"/>
              </a:solidFill>
              <a:latin typeface="Roboto"/>
              <a:ea typeface="Roboto"/>
              <a:cs typeface="Roboto"/>
              <a:sym typeface="Roboto"/>
            </a:endParaRPr>
          </a:p>
        </p:txBody>
      </p:sp>
      <p:sp>
        <p:nvSpPr>
          <p:cNvPr id="1213" name="Google Shape;1213;p50"/>
          <p:cNvSpPr txBox="1"/>
          <p:nvPr/>
        </p:nvSpPr>
        <p:spPr>
          <a:xfrm>
            <a:off x="522600" y="1276350"/>
            <a:ext cx="3868500" cy="28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fb-oltp: filebench OLTP workload, mimics Oracle database =&gt; WAL writes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fb-varmail: mimics a mail server with lots of mail files =&gt; metadata</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fio-fixed: fio 4k sync writes, 1 GiB working set distributed among threads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fio-growing: fio 4k sync writes, 200 MiB working set per thread.</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MariaDB: sysbench oltp_insert workload =&gt; WAL writes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Redis-SET: Redis benchmark, Redis configured with appendfsync=always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RocksDB: </a:t>
            </a:r>
            <a:r>
              <a:rPr i="1" lang="en-GB" sz="1600">
                <a:solidFill>
                  <a:schemeClr val="dk1"/>
                </a:solidFill>
                <a:latin typeface="Roboto"/>
                <a:ea typeface="Roboto"/>
                <a:cs typeface="Roboto"/>
                <a:sym typeface="Roboto"/>
              </a:rPr>
              <a:t>fillsync </a:t>
            </a:r>
            <a:r>
              <a:rPr lang="en-GB" sz="1600">
                <a:solidFill>
                  <a:schemeClr val="dk1"/>
                </a:solidFill>
                <a:latin typeface="Roboto"/>
                <a:ea typeface="Roboto"/>
                <a:cs typeface="Roboto"/>
                <a:sym typeface="Roboto"/>
              </a:rPr>
              <a:t>benchmark =&gt; WAL writes</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19" name="Google Shape;1219;p51"/>
          <p:cNvSpPr txBox="1"/>
          <p:nvPr>
            <p:ph idx="4294967295" type="ctrTitle"/>
          </p:nvPr>
        </p:nvSpPr>
        <p:spPr>
          <a:xfrm>
            <a:off x="446400" y="204825"/>
            <a:ext cx="689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HDL: Handling Data Corruption in PMEM</a:t>
            </a:r>
            <a:endParaRPr>
              <a:solidFill>
                <a:srgbClr val="000000"/>
              </a:solidFill>
              <a:latin typeface="Roboto"/>
              <a:ea typeface="Roboto"/>
              <a:cs typeface="Roboto"/>
              <a:sym typeface="Roboto"/>
            </a:endParaRPr>
          </a:p>
        </p:txBody>
      </p:sp>
      <p:sp>
        <p:nvSpPr>
          <p:cNvPr id="1220" name="Google Shape;1220;p51"/>
          <p:cNvSpPr txBox="1"/>
          <p:nvPr/>
        </p:nvSpPr>
        <p:spPr>
          <a:xfrm>
            <a:off x="530300" y="1061500"/>
            <a:ext cx="4242900" cy="3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Entries can disappear due to data corruption.</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But </a:t>
            </a:r>
            <a:r>
              <a:rPr b="1" lang="en-GB" sz="1600">
                <a:latin typeface="Roboto"/>
                <a:ea typeface="Roboto"/>
                <a:cs typeface="Roboto"/>
                <a:sym typeface="Roboto"/>
              </a:rPr>
              <a:t>entries can be logically interdependent:</a:t>
            </a:r>
            <a:br>
              <a:rPr lang="en-GB" sz="1600">
                <a:latin typeface="Roboto"/>
                <a:ea typeface="Roboto"/>
                <a:cs typeface="Roboto"/>
                <a:sym typeface="Roboto"/>
              </a:rPr>
            </a:br>
            <a:r>
              <a:rPr lang="en-GB" sz="1600">
                <a:latin typeface="Roboto"/>
                <a:ea typeface="Roboto"/>
                <a:cs typeface="Roboto"/>
                <a:sym typeface="Roboto"/>
              </a:rPr>
              <a:t>We must not replay entries from generations that follow a lost entry.</a:t>
            </a: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Solution</a:t>
            </a:r>
            <a:r>
              <a:rPr lang="en-GB" sz="1600">
                <a:latin typeface="Roboto"/>
                <a:ea typeface="Roboto"/>
                <a:cs typeface="Roboto"/>
                <a:sym typeface="Roboto"/>
              </a:rPr>
              <a:t>:</a:t>
            </a:r>
            <a:endParaRPr sz="1600">
              <a:latin typeface="Roboto"/>
              <a:ea typeface="Roboto"/>
              <a:cs typeface="Roboto"/>
              <a:sym typeface="Roboto"/>
            </a:endParaRPr>
          </a:p>
          <a:p>
            <a:pPr indent="0" lvl="0" marL="107999" rtl="0" algn="l">
              <a:spcBef>
                <a:spcPts val="600"/>
              </a:spcBef>
              <a:spcAft>
                <a:spcPts val="0"/>
              </a:spcAft>
              <a:buNone/>
            </a:pPr>
            <a:r>
              <a:rPr lang="en-GB" sz="1600">
                <a:latin typeface="Roboto"/>
                <a:ea typeface="Roboto"/>
                <a:cs typeface="Roboto"/>
                <a:sym typeface="Roboto"/>
              </a:rPr>
              <a:t>Maintain a set of counters that track the number of entries written up to the start of the current generation, per txg.</a:t>
            </a:r>
            <a:endParaRPr sz="1600">
              <a:latin typeface="Roboto"/>
              <a:ea typeface="Roboto"/>
              <a:cs typeface="Roboto"/>
              <a:sym typeface="Roboto"/>
            </a:endParaRPr>
          </a:p>
          <a:p>
            <a:pPr indent="0" lvl="0" marL="107999" rtl="0" algn="l">
              <a:spcBef>
                <a:spcPts val="600"/>
              </a:spcBef>
              <a:spcAft>
                <a:spcPts val="0"/>
              </a:spcAft>
              <a:buNone/>
            </a:pPr>
            <a:r>
              <a:rPr lang="en-GB" sz="1600">
                <a:latin typeface="Roboto"/>
                <a:ea typeface="Roboto"/>
                <a:cs typeface="Roboto"/>
                <a:sym typeface="Roboto"/>
              </a:rPr>
              <a:t>Store the counters in each entry.</a:t>
            </a:r>
            <a:endParaRPr sz="1600">
              <a:latin typeface="Roboto"/>
              <a:ea typeface="Roboto"/>
              <a:cs typeface="Roboto"/>
              <a:sym typeface="Roboto"/>
            </a:endParaRPr>
          </a:p>
          <a:p>
            <a:pPr indent="0" lvl="0" marL="107999" rtl="0" algn="l">
              <a:spcBef>
                <a:spcPts val="600"/>
              </a:spcBef>
              <a:spcAft>
                <a:spcPts val="600"/>
              </a:spcAft>
              <a:buNone/>
            </a:pPr>
            <a:r>
              <a:rPr lang="en-GB" sz="1600">
                <a:latin typeface="Roboto"/>
                <a:ea typeface="Roboto"/>
                <a:cs typeface="Roboto"/>
                <a:sym typeface="Roboto"/>
              </a:rPr>
              <a:t>Re-compute and compare the counters during replay.</a:t>
            </a:r>
            <a:endParaRPr sz="1600">
              <a:latin typeface="Roboto"/>
              <a:ea typeface="Roboto"/>
              <a:cs typeface="Roboto"/>
              <a:sym typeface="Roboto"/>
            </a:endParaRPr>
          </a:p>
        </p:txBody>
      </p:sp>
      <p:pic>
        <p:nvPicPr>
          <p:cNvPr id="1221" name="Google Shape;1221;p51"/>
          <p:cNvPicPr preferRelativeResize="0"/>
          <p:nvPr/>
        </p:nvPicPr>
        <p:blipFill>
          <a:blip r:embed="rId3">
            <a:alphaModFix/>
          </a:blip>
          <a:stretch>
            <a:fillRect/>
          </a:stretch>
        </p:blipFill>
        <p:spPr>
          <a:xfrm>
            <a:off x="5070449" y="717001"/>
            <a:ext cx="3697700" cy="422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78" name="Google Shape;78;p16"/>
          <p:cNvSpPr txBox="1"/>
          <p:nvPr>
            <p:ph idx="4294967295" type="ctrTitle"/>
          </p:nvPr>
        </p:nvSpPr>
        <p:spPr>
          <a:xfrm>
            <a:off x="394650" y="225825"/>
            <a:ext cx="8275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Motivation: /dev/pmem</a:t>
            </a:r>
            <a:r>
              <a:rPr lang="en-GB">
                <a:solidFill>
                  <a:srgbClr val="000000"/>
                </a:solidFill>
                <a:latin typeface="Roboto"/>
                <a:ea typeface="Roboto"/>
                <a:cs typeface="Roboto"/>
                <a:sym typeface="Roboto"/>
              </a:rPr>
              <a:t> SLOG Performs Poorly</a:t>
            </a:r>
            <a:endParaRPr>
              <a:solidFill>
                <a:srgbClr val="000000"/>
              </a:solidFill>
              <a:latin typeface="Roboto"/>
              <a:ea typeface="Roboto"/>
              <a:cs typeface="Roboto"/>
              <a:sym typeface="Roboto"/>
            </a:endParaRPr>
          </a:p>
        </p:txBody>
      </p:sp>
      <p:pic>
        <p:nvPicPr>
          <p:cNvPr id="79" name="Google Shape;79;p16"/>
          <p:cNvPicPr preferRelativeResize="0"/>
          <p:nvPr/>
        </p:nvPicPr>
        <p:blipFill>
          <a:blip r:embed="rId3">
            <a:alphaModFix/>
          </a:blip>
          <a:stretch>
            <a:fillRect/>
          </a:stretch>
        </p:blipFill>
        <p:spPr>
          <a:xfrm>
            <a:off x="415875" y="1026825"/>
            <a:ext cx="4145052" cy="2012524"/>
          </a:xfrm>
          <a:prstGeom prst="rect">
            <a:avLst/>
          </a:prstGeom>
          <a:noFill/>
          <a:ln>
            <a:noFill/>
          </a:ln>
        </p:spPr>
      </p:pic>
      <p:sp>
        <p:nvSpPr>
          <p:cNvPr id="80" name="Google Shape;80;p16"/>
          <p:cNvSpPr txBox="1"/>
          <p:nvPr/>
        </p:nvSpPr>
        <p:spPr>
          <a:xfrm>
            <a:off x="5003650" y="904875"/>
            <a:ext cx="3701700" cy="29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Setup: </a:t>
            </a:r>
            <a:r>
              <a:rPr lang="en-GB" sz="1600">
                <a:solidFill>
                  <a:schemeClr val="dk1"/>
                </a:solidFill>
                <a:latin typeface="Roboto"/>
                <a:ea typeface="Roboto"/>
                <a:cs typeface="Roboto"/>
                <a:sym typeface="Roboto"/>
              </a:rPr>
              <a:t>3 striped enterprise NVMe devices as main storage devices;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128 GiB Optane DIMM as SLOG</a:t>
            </a:r>
            <a:endParaRPr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Workload: fio, 4k sync random writes</a:t>
            </a:r>
            <a:br>
              <a:rPr b="1"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X-axis: number of threads.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Separate filesystems.</a:t>
            </a:r>
            <a:endParaRPr b="1" sz="1600">
              <a:solidFill>
                <a:schemeClr val="dk1"/>
              </a:solidFill>
              <a:latin typeface="Roboto"/>
              <a:ea typeface="Roboto"/>
              <a:cs typeface="Roboto"/>
              <a:sym typeface="Roboto"/>
            </a:endParaRPr>
          </a:p>
          <a:p>
            <a:pPr indent="0" lvl="0" marL="0" rtl="0" algn="l">
              <a:spcBef>
                <a:spcPts val="600"/>
              </a:spcBef>
              <a:spcAft>
                <a:spcPts val="0"/>
              </a:spcAft>
              <a:buNone/>
            </a:pPr>
            <a:r>
              <a:rPr b="1" lang="en-GB" sz="1600">
                <a:solidFill>
                  <a:schemeClr val="dk1"/>
                </a:solidFill>
                <a:latin typeface="Roboto"/>
                <a:ea typeface="Roboto"/>
                <a:cs typeface="Roboto"/>
                <a:sym typeface="Roboto"/>
              </a:rPr>
              <a:t>Comparison</a:t>
            </a:r>
            <a:r>
              <a:rPr lang="en-GB" sz="1600">
                <a:solidFill>
                  <a:schemeClr val="dk1"/>
                </a:solidFill>
                <a:latin typeface="Roboto"/>
                <a:ea typeface="Roboto"/>
                <a:cs typeface="Roboto"/>
                <a:sym typeface="Roboto"/>
              </a:rPr>
              <a:t>:</a:t>
            </a:r>
            <a:br>
              <a:rPr lang="en-GB" sz="1600">
                <a:solidFill>
                  <a:schemeClr val="dk1"/>
                </a:solidFill>
                <a:latin typeface="Roboto"/>
                <a:ea typeface="Roboto"/>
                <a:cs typeface="Roboto"/>
                <a:sym typeface="Roboto"/>
              </a:rPr>
            </a:br>
            <a:r>
              <a:rPr b="1" lang="en-GB">
                <a:solidFill>
                  <a:schemeClr val="dk1"/>
                </a:solidFill>
                <a:latin typeface="Roboto"/>
                <a:ea typeface="Roboto"/>
                <a:cs typeface="Roboto"/>
                <a:sym typeface="Roboto"/>
              </a:rPr>
              <a:t>zil-lwb	</a:t>
            </a:r>
            <a:r>
              <a:rPr lang="en-GB">
                <a:solidFill>
                  <a:schemeClr val="dk1"/>
                </a:solidFill>
                <a:latin typeface="Roboto"/>
                <a:ea typeface="Roboto"/>
                <a:cs typeface="Roboto"/>
                <a:sym typeface="Roboto"/>
              </a:rPr>
              <a:t>upstream ZIL implementation</a:t>
            </a:r>
            <a:br>
              <a:rPr lang="en-GB">
                <a:solidFill>
                  <a:schemeClr val="dk1"/>
                </a:solidFill>
                <a:latin typeface="Roboto"/>
                <a:ea typeface="Roboto"/>
                <a:cs typeface="Roboto"/>
                <a:sym typeface="Roboto"/>
              </a:rPr>
            </a:br>
            <a:r>
              <a:rPr b="1" lang="en-GB">
                <a:solidFill>
                  <a:schemeClr val="dk1"/>
                </a:solidFill>
                <a:latin typeface="Roboto"/>
                <a:ea typeface="Roboto"/>
                <a:cs typeface="Roboto"/>
                <a:sym typeface="Roboto"/>
              </a:rPr>
              <a:t>async</a:t>
            </a:r>
            <a:r>
              <a:rPr lang="en-GB">
                <a:solidFill>
                  <a:schemeClr val="dk1"/>
                </a:solidFill>
                <a:latin typeface="Roboto"/>
                <a:ea typeface="Roboto"/>
                <a:cs typeface="Roboto"/>
                <a:sym typeface="Roboto"/>
              </a:rPr>
              <a:t>    	ZFS with disabled ZIL </a:t>
            </a:r>
            <a:br>
              <a:rPr lang="en-GB" sz="1600">
                <a:solidFill>
                  <a:schemeClr val="dk1"/>
                </a:solidFill>
                <a:latin typeface="Roboto"/>
                <a:ea typeface="Roboto"/>
                <a:cs typeface="Roboto"/>
                <a:sym typeface="Roboto"/>
              </a:rPr>
            </a:br>
            <a:r>
              <a:rPr b="1" lang="en-GB">
                <a:solidFill>
                  <a:schemeClr val="dk1"/>
                </a:solidFill>
                <a:latin typeface="Roboto"/>
                <a:ea typeface="Roboto"/>
                <a:cs typeface="Roboto"/>
                <a:sym typeface="Roboto"/>
              </a:rPr>
              <a:t>devdax</a:t>
            </a:r>
            <a:r>
              <a:rPr lang="en-GB">
                <a:solidFill>
                  <a:schemeClr val="dk1"/>
                </a:solidFill>
                <a:latin typeface="Roboto"/>
                <a:ea typeface="Roboto"/>
                <a:cs typeface="Roboto"/>
                <a:sym typeface="Roboto"/>
              </a:rPr>
              <a:t>	userspace access to PMEM</a:t>
            </a:r>
            <a:br>
              <a:rPr lang="en-GB">
                <a:solidFill>
                  <a:schemeClr val="dk1"/>
                </a:solidFill>
                <a:latin typeface="Roboto"/>
                <a:ea typeface="Roboto"/>
                <a:cs typeface="Roboto"/>
                <a:sym typeface="Roboto"/>
              </a:rPr>
            </a:br>
            <a:r>
              <a:rPr b="1" lang="en-GB">
                <a:solidFill>
                  <a:schemeClr val="dk1"/>
                </a:solidFill>
                <a:latin typeface="Roboto"/>
                <a:ea typeface="Roboto"/>
                <a:cs typeface="Roboto"/>
                <a:sym typeface="Roboto"/>
              </a:rPr>
              <a:t>fsdax</a:t>
            </a:r>
            <a:r>
              <a:rPr lang="en-GB">
                <a:solidFill>
                  <a:schemeClr val="dk1"/>
                </a:solidFill>
                <a:latin typeface="Roboto"/>
                <a:ea typeface="Roboto"/>
                <a:cs typeface="Roboto"/>
                <a:sym typeface="Roboto"/>
              </a:rPr>
              <a:t>    	userspace access to /dev/pmem</a:t>
            </a:r>
            <a:br>
              <a:rPr lang="en-GB">
                <a:solidFill>
                  <a:schemeClr val="dk1"/>
                </a:solidFill>
                <a:latin typeface="Roboto"/>
                <a:ea typeface="Roboto"/>
                <a:cs typeface="Roboto"/>
                <a:sym typeface="Roboto"/>
              </a:rPr>
            </a:br>
            <a:br>
              <a:rPr lang="en-GB">
                <a:solidFill>
                  <a:schemeClr val="dk1"/>
                </a:solidFill>
                <a:latin typeface="Roboto"/>
                <a:ea typeface="Roboto"/>
                <a:cs typeface="Roboto"/>
                <a:sym typeface="Roboto"/>
              </a:rPr>
            </a:br>
            <a:br>
              <a:rPr lang="en-GB">
                <a:solidFill>
                  <a:schemeClr val="dk1"/>
                </a:solidFill>
                <a:latin typeface="Roboto"/>
                <a:ea typeface="Roboto"/>
                <a:cs typeface="Roboto"/>
                <a:sym typeface="Roboto"/>
              </a:rPr>
            </a:b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pic>
        <p:nvPicPr>
          <p:cNvPr id="81" name="Google Shape;81;p16"/>
          <p:cNvPicPr preferRelativeResize="0"/>
          <p:nvPr/>
        </p:nvPicPr>
        <p:blipFill rotWithShape="1">
          <a:blip r:embed="rId4">
            <a:alphaModFix/>
          </a:blip>
          <a:srcRect b="14965" l="0" r="0" t="0"/>
          <a:stretch/>
        </p:blipFill>
        <p:spPr>
          <a:xfrm>
            <a:off x="982175" y="3241975"/>
            <a:ext cx="3075651" cy="1459300"/>
          </a:xfrm>
          <a:prstGeom prst="rect">
            <a:avLst/>
          </a:prstGeom>
          <a:noFill/>
          <a:ln>
            <a:noFill/>
          </a:ln>
        </p:spPr>
      </p:pic>
      <p:sp>
        <p:nvSpPr>
          <p:cNvPr id="82" name="Google Shape;82;p16"/>
          <p:cNvSpPr txBox="1"/>
          <p:nvPr/>
        </p:nvSpPr>
        <p:spPr>
          <a:xfrm>
            <a:off x="5003650" y="3905175"/>
            <a:ext cx="3761400" cy="1008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Analysis</a:t>
            </a:r>
            <a:r>
              <a:rPr lang="en-GB" sz="1600">
                <a:solidFill>
                  <a:schemeClr val="dk1"/>
                </a:solidFill>
                <a:latin typeface="Roboto"/>
                <a:ea typeface="Roboto"/>
                <a:cs typeface="Roboto"/>
                <a:sym typeface="Roboto"/>
              </a:rPr>
              <a:t> shows: the ZIL’s data structure and mechanism for persistence are unfit for PMEM-level latencies and introduce unnecessary overhead.</a:t>
            </a:r>
            <a:endParaRPr sz="1600">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27" name="Google Shape;1227;p52"/>
          <p:cNvSpPr txBox="1"/>
          <p:nvPr>
            <p:ph idx="4294967295" type="ctrTitle"/>
          </p:nvPr>
        </p:nvSpPr>
        <p:spPr>
          <a:xfrm>
            <a:off x="446400" y="204825"/>
            <a:ext cx="689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HDL: Crash Consistent Replay</a:t>
            </a:r>
            <a:endParaRPr>
              <a:solidFill>
                <a:srgbClr val="000000"/>
              </a:solidFill>
              <a:latin typeface="Roboto"/>
              <a:ea typeface="Roboto"/>
              <a:cs typeface="Roboto"/>
              <a:sym typeface="Roboto"/>
            </a:endParaRPr>
          </a:p>
        </p:txBody>
      </p:sp>
      <p:sp>
        <p:nvSpPr>
          <p:cNvPr id="1228" name="Google Shape;1228;p52"/>
          <p:cNvSpPr txBox="1"/>
          <p:nvPr/>
        </p:nvSpPr>
        <p:spPr>
          <a:xfrm>
            <a:off x="530300" y="1061500"/>
            <a:ext cx="3662400" cy="3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Replay happens during normal pool operation and is not atomic.</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ZFS solution: store replay progress in the main pool, in the same transactions that does the replay.</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For HDL, that replay progress is:</a:t>
            </a: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   </a:t>
            </a:r>
            <a:r>
              <a:rPr b="1" lang="en-GB" sz="1600">
                <a:latin typeface="Roboto"/>
                <a:ea typeface="Roboto"/>
                <a:cs typeface="Roboto"/>
                <a:sym typeface="Roboto"/>
              </a:rPr>
              <a:t>(gen</a:t>
            </a:r>
            <a:r>
              <a:rPr b="1" baseline="-25000" lang="en-GB" sz="1600">
                <a:latin typeface="Roboto"/>
                <a:ea typeface="Roboto"/>
                <a:cs typeface="Roboto"/>
                <a:sym typeface="Roboto"/>
              </a:rPr>
              <a:t>last</a:t>
            </a:r>
            <a:r>
              <a:rPr b="1" lang="en-GB" sz="1600">
                <a:latin typeface="Roboto"/>
                <a:ea typeface="Roboto"/>
                <a:cs typeface="Roboto"/>
                <a:sym typeface="Roboto"/>
              </a:rPr>
              <a:t>, gsid</a:t>
            </a:r>
            <a:r>
              <a:rPr b="1" baseline="-25000" lang="en-GB" sz="1600">
                <a:latin typeface="Roboto"/>
                <a:ea typeface="Roboto"/>
                <a:cs typeface="Roboto"/>
                <a:sym typeface="Roboto"/>
              </a:rPr>
              <a:t>last</a:t>
            </a:r>
            <a:r>
              <a:rPr b="1" lang="en-GB" sz="1600">
                <a:latin typeface="Roboto"/>
                <a:ea typeface="Roboto"/>
                <a:cs typeface="Roboto"/>
                <a:sym typeface="Roboto"/>
              </a:rPr>
              <a:t>)</a:t>
            </a:r>
            <a:r>
              <a:rPr lang="en-GB" sz="1600">
                <a:latin typeface="Roboto"/>
                <a:ea typeface="Roboto"/>
                <a:cs typeface="Roboto"/>
                <a:sym typeface="Roboto"/>
              </a:rPr>
              <a:t>  last-replayed entry.</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   </a:t>
            </a:r>
            <a:r>
              <a:rPr b="1" lang="en-GB" sz="1600">
                <a:latin typeface="Roboto"/>
                <a:ea typeface="Roboto"/>
                <a:cs typeface="Roboto"/>
                <a:sym typeface="Roboto"/>
              </a:rPr>
              <a:t>State</a:t>
            </a:r>
            <a:r>
              <a:rPr lang="en-GB" sz="1600">
                <a:latin typeface="Roboto"/>
                <a:ea typeface="Roboto"/>
                <a:cs typeface="Roboto"/>
                <a:sym typeface="Roboto"/>
              </a:rPr>
              <a:t> of the algorithm that </a:t>
            </a:r>
            <a:br>
              <a:rPr lang="en-GB" sz="1600">
                <a:latin typeface="Roboto"/>
                <a:ea typeface="Roboto"/>
                <a:cs typeface="Roboto"/>
                <a:sym typeface="Roboto"/>
              </a:rPr>
            </a:br>
            <a:r>
              <a:rPr lang="en-GB" sz="1600">
                <a:latin typeface="Roboto"/>
                <a:ea typeface="Roboto"/>
                <a:cs typeface="Roboto"/>
                <a:sym typeface="Roboto"/>
              </a:rPr>
              <a:t>   re-computes the </a:t>
            </a:r>
            <a:r>
              <a:rPr b="1" lang="en-GB" sz="1600">
                <a:latin typeface="Roboto"/>
                <a:ea typeface="Roboto"/>
                <a:cs typeface="Roboto"/>
                <a:sym typeface="Roboto"/>
              </a:rPr>
              <a:t>counters</a:t>
            </a:r>
            <a:r>
              <a:rPr lang="en-GB" sz="1600">
                <a:latin typeface="Roboto"/>
                <a:ea typeface="Roboto"/>
                <a:cs typeface="Roboto"/>
                <a:sym typeface="Roboto"/>
              </a:rPr>
              <a:t> during </a:t>
            </a:r>
            <a:br>
              <a:rPr lang="en-GB" sz="1600">
                <a:latin typeface="Roboto"/>
                <a:ea typeface="Roboto"/>
                <a:cs typeface="Roboto"/>
                <a:sym typeface="Roboto"/>
              </a:rPr>
            </a:br>
            <a:r>
              <a:rPr lang="en-GB" sz="1600">
                <a:latin typeface="Roboto"/>
                <a:ea typeface="Roboto"/>
                <a:cs typeface="Roboto"/>
                <a:sym typeface="Roboto"/>
              </a:rPr>
              <a:t>   replay.</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After a crash, HDL restores its state from the main pool and resumes</a:t>
            </a:r>
            <a:br>
              <a:rPr lang="en-GB" sz="1600">
                <a:latin typeface="Roboto"/>
                <a:ea typeface="Roboto"/>
                <a:cs typeface="Roboto"/>
                <a:sym typeface="Roboto"/>
              </a:rPr>
            </a:br>
            <a:r>
              <a:rPr lang="en-GB" sz="1600">
                <a:latin typeface="Roboto"/>
                <a:ea typeface="Roboto"/>
                <a:cs typeface="Roboto"/>
                <a:sym typeface="Roboto"/>
              </a:rPr>
              <a:t>from there.</a:t>
            </a:r>
            <a:endParaRPr sz="1600">
              <a:latin typeface="Roboto"/>
              <a:ea typeface="Roboto"/>
              <a:cs typeface="Roboto"/>
              <a:sym typeface="Roboto"/>
            </a:endParaRPr>
          </a:p>
        </p:txBody>
      </p:sp>
      <p:pic>
        <p:nvPicPr>
          <p:cNvPr id="1229" name="Google Shape;1229;p52"/>
          <p:cNvPicPr preferRelativeResize="0"/>
          <p:nvPr/>
        </p:nvPicPr>
        <p:blipFill>
          <a:blip r:embed="rId4">
            <a:alphaModFix/>
          </a:blip>
          <a:stretch>
            <a:fillRect/>
          </a:stretch>
        </p:blipFill>
        <p:spPr>
          <a:xfrm>
            <a:off x="4088270" y="1680545"/>
            <a:ext cx="4871550" cy="2047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35" name="Google Shape;1235;p53"/>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HDL: Replay Example</a:t>
            </a:r>
            <a:endParaRPr>
              <a:solidFill>
                <a:srgbClr val="000000"/>
              </a:solidFill>
              <a:latin typeface="Roboto"/>
              <a:ea typeface="Roboto"/>
              <a:cs typeface="Roboto"/>
              <a:sym typeface="Roboto"/>
            </a:endParaRPr>
          </a:p>
        </p:txBody>
      </p:sp>
      <p:pic>
        <p:nvPicPr>
          <p:cNvPr id="1236" name="Google Shape;1236;p53"/>
          <p:cNvPicPr preferRelativeResize="0"/>
          <p:nvPr/>
        </p:nvPicPr>
        <p:blipFill rotWithShape="1">
          <a:blip r:embed="rId3">
            <a:alphaModFix/>
          </a:blip>
          <a:srcRect b="55734" l="0" r="0" t="0"/>
          <a:stretch/>
        </p:blipFill>
        <p:spPr>
          <a:xfrm>
            <a:off x="1428663" y="747700"/>
            <a:ext cx="6286675" cy="43958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242" name="Google Shape;1242;p54"/>
          <p:cNvPicPr preferRelativeResize="0"/>
          <p:nvPr/>
        </p:nvPicPr>
        <p:blipFill rotWithShape="1">
          <a:blip r:embed="rId3">
            <a:alphaModFix/>
          </a:blip>
          <a:srcRect b="13148" l="0" r="0" t="35249"/>
          <a:stretch/>
        </p:blipFill>
        <p:spPr>
          <a:xfrm>
            <a:off x="1428675" y="19050"/>
            <a:ext cx="6286675" cy="51244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248" name="Google Shape;1248;p55"/>
          <p:cNvPicPr preferRelativeResize="0"/>
          <p:nvPr/>
        </p:nvPicPr>
        <p:blipFill rotWithShape="1">
          <a:blip r:embed="rId3">
            <a:alphaModFix/>
          </a:blip>
          <a:srcRect b="1922" l="0" r="0" t="76591"/>
          <a:stretch/>
        </p:blipFill>
        <p:spPr>
          <a:xfrm>
            <a:off x="1428675" y="9525"/>
            <a:ext cx="6286675" cy="2133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56"/>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ZIL-PMEM Architecture</a:t>
            </a:r>
            <a:endParaRPr>
              <a:solidFill>
                <a:srgbClr val="000000"/>
              </a:solidFill>
              <a:latin typeface="Roboto"/>
              <a:ea typeface="Roboto"/>
              <a:cs typeface="Roboto"/>
              <a:sym typeface="Roboto"/>
            </a:endParaRPr>
          </a:p>
        </p:txBody>
      </p:sp>
      <p:sp>
        <p:nvSpPr>
          <p:cNvPr id="1254" name="Google Shape;125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255" name="Google Shape;1255;p56"/>
          <p:cNvPicPr preferRelativeResize="0"/>
          <p:nvPr/>
        </p:nvPicPr>
        <p:blipFill rotWithShape="1">
          <a:blip r:embed="rId3">
            <a:alphaModFix/>
          </a:blip>
          <a:srcRect b="0" l="0" r="0" t="0"/>
          <a:stretch/>
        </p:blipFill>
        <p:spPr>
          <a:xfrm>
            <a:off x="4260600" y="344475"/>
            <a:ext cx="4588950" cy="4779225"/>
          </a:xfrm>
          <a:prstGeom prst="rect">
            <a:avLst/>
          </a:prstGeom>
          <a:noFill/>
          <a:ln>
            <a:noFill/>
          </a:ln>
        </p:spPr>
      </p:pic>
      <p:sp>
        <p:nvSpPr>
          <p:cNvPr id="1256" name="Google Shape;1256;p56"/>
          <p:cNvSpPr txBox="1"/>
          <p:nvPr/>
        </p:nvSpPr>
        <p:spPr>
          <a:xfrm>
            <a:off x="359825" y="979025"/>
            <a:ext cx="3798300" cy="9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b="1" lang="en-GB" sz="1600">
                <a:latin typeface="Roboto"/>
                <a:ea typeface="Roboto"/>
                <a:cs typeface="Roboto"/>
                <a:sym typeface="Roboto"/>
              </a:rPr>
              <a:t>Contribution 1: </a:t>
            </a:r>
            <a:r>
              <a:rPr lang="en-GB" sz="1600">
                <a:latin typeface="Roboto"/>
                <a:ea typeface="Roboto"/>
                <a:cs typeface="Roboto"/>
                <a:sym typeface="Roboto"/>
              </a:rPr>
              <a:t>refactor the ZIL to enable different persistence mechanisms for its logical structure.</a:t>
            </a:r>
            <a:endParaRPr sz="1600">
              <a:latin typeface="Roboto"/>
              <a:ea typeface="Roboto"/>
              <a:cs typeface="Roboto"/>
              <a:sym typeface="Roboto"/>
            </a:endParaRPr>
          </a:p>
        </p:txBody>
      </p:sp>
      <p:sp>
        <p:nvSpPr>
          <p:cNvPr id="1257" name="Google Shape;1257;p56"/>
          <p:cNvSpPr txBox="1"/>
          <p:nvPr/>
        </p:nvSpPr>
        <p:spPr>
          <a:xfrm>
            <a:off x="359825" y="1893425"/>
            <a:ext cx="3798300" cy="9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b="1" lang="en-GB" sz="1600">
                <a:latin typeface="Roboto"/>
                <a:ea typeface="Roboto"/>
                <a:cs typeface="Roboto"/>
                <a:sym typeface="Roboto"/>
              </a:rPr>
              <a:t>Contribution 2: </a:t>
            </a:r>
            <a:r>
              <a:rPr lang="en-GB" sz="1600">
                <a:latin typeface="Roboto"/>
                <a:ea typeface="Roboto"/>
                <a:cs typeface="Roboto"/>
                <a:sym typeface="Roboto"/>
              </a:rPr>
              <a:t>develop the PRB/HDL data structure that enables persistence of the ZIL to PMEM.</a:t>
            </a:r>
            <a:endParaRPr sz="1600">
              <a:latin typeface="Roboto"/>
              <a:ea typeface="Roboto"/>
              <a:cs typeface="Roboto"/>
              <a:sym typeface="Roboto"/>
            </a:endParaRPr>
          </a:p>
        </p:txBody>
      </p:sp>
      <p:sp>
        <p:nvSpPr>
          <p:cNvPr id="1258" name="Google Shape;1258;p56"/>
          <p:cNvSpPr txBox="1"/>
          <p:nvPr/>
        </p:nvSpPr>
        <p:spPr>
          <a:xfrm>
            <a:off x="359825" y="2807825"/>
            <a:ext cx="3798300" cy="9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b="1" lang="en-GB" sz="1600">
                <a:latin typeface="Roboto"/>
                <a:ea typeface="Roboto"/>
                <a:cs typeface="Roboto"/>
                <a:sym typeface="Roboto"/>
              </a:rPr>
              <a:t>Contribution 3: </a:t>
            </a:r>
            <a:r>
              <a:rPr lang="en-GB" sz="1600">
                <a:latin typeface="Roboto"/>
                <a:ea typeface="Roboto"/>
                <a:cs typeface="Roboto"/>
                <a:sym typeface="Roboto"/>
              </a:rPr>
              <a:t>make ZFS PMEM-aware and integrate PRB/HDL into develop the PRB/HDL data structure that enables persistence of the ZIL to PMEM.</a:t>
            </a:r>
            <a:endParaRPr sz="16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57"/>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ZIL-PMEM Architecture</a:t>
            </a:r>
            <a:endParaRPr>
              <a:solidFill>
                <a:srgbClr val="000000"/>
              </a:solidFill>
              <a:latin typeface="Roboto"/>
              <a:ea typeface="Roboto"/>
              <a:cs typeface="Roboto"/>
              <a:sym typeface="Roboto"/>
            </a:endParaRPr>
          </a:p>
        </p:txBody>
      </p:sp>
      <p:sp>
        <p:nvSpPr>
          <p:cNvPr id="1264" name="Google Shape;126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65" name="Google Shape;1265;p57"/>
          <p:cNvSpPr/>
          <p:nvPr/>
        </p:nvSpPr>
        <p:spPr>
          <a:xfrm>
            <a:off x="4743450" y="798000"/>
            <a:ext cx="29910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ZPL</a:t>
            </a:r>
            <a:endParaRPr>
              <a:latin typeface="Roboto"/>
              <a:ea typeface="Roboto"/>
              <a:cs typeface="Roboto"/>
              <a:sym typeface="Roboto"/>
            </a:endParaRPr>
          </a:p>
        </p:txBody>
      </p:sp>
      <p:sp>
        <p:nvSpPr>
          <p:cNvPr id="1266" name="Google Shape;1266;p57"/>
          <p:cNvSpPr/>
          <p:nvPr/>
        </p:nvSpPr>
        <p:spPr>
          <a:xfrm>
            <a:off x="7122350" y="1165800"/>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sp>
        <p:nvSpPr>
          <p:cNvPr id="1267" name="Google Shape;1267;p57"/>
          <p:cNvSpPr/>
          <p:nvPr/>
        </p:nvSpPr>
        <p:spPr>
          <a:xfrm>
            <a:off x="4743450" y="1165800"/>
            <a:ext cx="24195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ZIL</a:t>
            </a:r>
            <a:endParaRPr>
              <a:latin typeface="Roboto"/>
              <a:ea typeface="Roboto"/>
              <a:cs typeface="Roboto"/>
              <a:sym typeface="Roboto"/>
            </a:endParaRPr>
          </a:p>
        </p:txBody>
      </p:sp>
      <p:sp>
        <p:nvSpPr>
          <p:cNvPr id="1268" name="Google Shape;1268;p57"/>
          <p:cNvSpPr/>
          <p:nvPr/>
        </p:nvSpPr>
        <p:spPr>
          <a:xfrm>
            <a:off x="6038850" y="1606950"/>
            <a:ext cx="11241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ZIL vtable</a:t>
            </a:r>
            <a:endParaRPr>
              <a:latin typeface="Roboto"/>
              <a:ea typeface="Roboto"/>
              <a:cs typeface="Roboto"/>
              <a:sym typeface="Roboto"/>
            </a:endParaRPr>
          </a:p>
        </p:txBody>
      </p:sp>
      <p:sp>
        <p:nvSpPr>
          <p:cNvPr id="1269" name="Google Shape;1269;p57"/>
          <p:cNvSpPr/>
          <p:nvPr/>
        </p:nvSpPr>
        <p:spPr>
          <a:xfrm>
            <a:off x="4743450" y="1608450"/>
            <a:ext cx="11838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ITX</a:t>
            </a:r>
            <a:endParaRPr>
              <a:latin typeface="Roboto"/>
              <a:ea typeface="Roboto"/>
              <a:cs typeface="Roboto"/>
              <a:sym typeface="Roboto"/>
            </a:endParaRPr>
          </a:p>
        </p:txBody>
      </p:sp>
      <p:sp>
        <p:nvSpPr>
          <p:cNvPr id="1270" name="Google Shape;1270;p57"/>
          <p:cNvSpPr/>
          <p:nvPr/>
        </p:nvSpPr>
        <p:spPr>
          <a:xfrm>
            <a:off x="4743450" y="2058450"/>
            <a:ext cx="18384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ZIL-PMEM</a:t>
            </a:r>
            <a:endParaRPr>
              <a:latin typeface="Roboto"/>
              <a:ea typeface="Roboto"/>
              <a:cs typeface="Roboto"/>
              <a:sym typeface="Roboto"/>
            </a:endParaRPr>
          </a:p>
        </p:txBody>
      </p:sp>
      <p:sp>
        <p:nvSpPr>
          <p:cNvPr id="1271" name="Google Shape;1271;p57"/>
          <p:cNvSpPr/>
          <p:nvPr/>
        </p:nvSpPr>
        <p:spPr>
          <a:xfrm>
            <a:off x="4743450" y="4523950"/>
            <a:ext cx="1838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PMEM DIMM</a:t>
            </a:r>
            <a:endParaRPr>
              <a:latin typeface="Roboto"/>
              <a:ea typeface="Roboto"/>
              <a:cs typeface="Roboto"/>
              <a:sym typeface="Roboto"/>
            </a:endParaRPr>
          </a:p>
        </p:txBody>
      </p:sp>
      <p:sp>
        <p:nvSpPr>
          <p:cNvPr id="1272" name="Google Shape;1272;p57"/>
          <p:cNvSpPr/>
          <p:nvPr/>
        </p:nvSpPr>
        <p:spPr>
          <a:xfrm>
            <a:off x="4743450" y="4009600"/>
            <a:ext cx="723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Chunk</a:t>
            </a:r>
            <a:endParaRPr>
              <a:latin typeface="Roboto"/>
              <a:ea typeface="Roboto"/>
              <a:cs typeface="Roboto"/>
              <a:sym typeface="Roboto"/>
            </a:endParaRPr>
          </a:p>
        </p:txBody>
      </p:sp>
      <p:sp>
        <p:nvSpPr>
          <p:cNvPr id="1273" name="Google Shape;1273;p57"/>
          <p:cNvSpPr/>
          <p:nvPr/>
        </p:nvSpPr>
        <p:spPr>
          <a:xfrm>
            <a:off x="5848500" y="3995700"/>
            <a:ext cx="7239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Chunk</a:t>
            </a:r>
            <a:endParaRPr>
              <a:latin typeface="Roboto"/>
              <a:ea typeface="Roboto"/>
              <a:cs typeface="Roboto"/>
              <a:sym typeface="Roboto"/>
            </a:endParaRPr>
          </a:p>
        </p:txBody>
      </p:sp>
      <p:sp>
        <p:nvSpPr>
          <p:cNvPr id="1274" name="Google Shape;1274;p57"/>
          <p:cNvSpPr/>
          <p:nvPr/>
        </p:nvSpPr>
        <p:spPr>
          <a:xfrm>
            <a:off x="4743450" y="3467425"/>
            <a:ext cx="1838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PRB</a:t>
            </a:r>
            <a:endParaRPr>
              <a:latin typeface="Roboto"/>
              <a:ea typeface="Roboto"/>
              <a:cs typeface="Roboto"/>
              <a:sym typeface="Roboto"/>
            </a:endParaRPr>
          </a:p>
        </p:txBody>
      </p:sp>
      <p:sp>
        <p:nvSpPr>
          <p:cNvPr id="1275" name="Google Shape;1275;p57"/>
          <p:cNvSpPr/>
          <p:nvPr/>
        </p:nvSpPr>
        <p:spPr>
          <a:xfrm>
            <a:off x="6872175" y="2289900"/>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cxnSp>
        <p:nvCxnSpPr>
          <p:cNvPr id="1276" name="Google Shape;1276;p57"/>
          <p:cNvCxnSpPr>
            <a:stCxn id="1274" idx="2"/>
            <a:endCxn id="1272" idx="0"/>
          </p:cNvCxnSpPr>
          <p:nvPr/>
        </p:nvCxnSpPr>
        <p:spPr>
          <a:xfrm flipH="1">
            <a:off x="5105550" y="3861025"/>
            <a:ext cx="557100" cy="148500"/>
          </a:xfrm>
          <a:prstGeom prst="straightConnector1">
            <a:avLst/>
          </a:prstGeom>
          <a:noFill/>
          <a:ln cap="flat" cmpd="sng" w="9525">
            <a:solidFill>
              <a:schemeClr val="dk2"/>
            </a:solidFill>
            <a:prstDash val="solid"/>
            <a:round/>
            <a:headEnd len="med" w="med" type="none"/>
            <a:tailEnd len="med" w="med" type="triangle"/>
          </a:ln>
        </p:spPr>
      </p:cxnSp>
      <p:cxnSp>
        <p:nvCxnSpPr>
          <p:cNvPr id="1277" name="Google Shape;1277;p57"/>
          <p:cNvCxnSpPr>
            <a:stCxn id="1274" idx="2"/>
            <a:endCxn id="1273" idx="0"/>
          </p:cNvCxnSpPr>
          <p:nvPr/>
        </p:nvCxnSpPr>
        <p:spPr>
          <a:xfrm>
            <a:off x="5662650" y="3861025"/>
            <a:ext cx="547800" cy="134700"/>
          </a:xfrm>
          <a:prstGeom prst="straightConnector1">
            <a:avLst/>
          </a:prstGeom>
          <a:noFill/>
          <a:ln cap="flat" cmpd="sng" w="9525">
            <a:solidFill>
              <a:schemeClr val="dk2"/>
            </a:solidFill>
            <a:prstDash val="solid"/>
            <a:round/>
            <a:headEnd len="med" w="med" type="none"/>
            <a:tailEnd len="med" w="med" type="triangle"/>
          </a:ln>
        </p:spPr>
      </p:cxnSp>
      <p:cxnSp>
        <p:nvCxnSpPr>
          <p:cNvPr id="1278" name="Google Shape;1278;p57"/>
          <p:cNvCxnSpPr>
            <a:stCxn id="1272" idx="2"/>
          </p:cNvCxnSpPr>
          <p:nvPr/>
        </p:nvCxnSpPr>
        <p:spPr>
          <a:xfrm>
            <a:off x="5105400" y="4403200"/>
            <a:ext cx="0" cy="124800"/>
          </a:xfrm>
          <a:prstGeom prst="straightConnector1">
            <a:avLst/>
          </a:prstGeom>
          <a:noFill/>
          <a:ln cap="flat" cmpd="sng" w="9525">
            <a:solidFill>
              <a:schemeClr val="dk2"/>
            </a:solidFill>
            <a:prstDash val="solid"/>
            <a:round/>
            <a:headEnd len="med" w="med" type="none"/>
            <a:tailEnd len="med" w="med" type="none"/>
          </a:ln>
        </p:spPr>
      </p:cxnSp>
      <p:cxnSp>
        <p:nvCxnSpPr>
          <p:cNvPr id="1279" name="Google Shape;1279;p57"/>
          <p:cNvCxnSpPr>
            <a:stCxn id="1273" idx="2"/>
          </p:cNvCxnSpPr>
          <p:nvPr/>
        </p:nvCxnSpPr>
        <p:spPr>
          <a:xfrm>
            <a:off x="6210450" y="4389300"/>
            <a:ext cx="0" cy="122400"/>
          </a:xfrm>
          <a:prstGeom prst="straightConnector1">
            <a:avLst/>
          </a:prstGeom>
          <a:noFill/>
          <a:ln cap="flat" cmpd="sng" w="9525">
            <a:solidFill>
              <a:schemeClr val="dk2"/>
            </a:solidFill>
            <a:prstDash val="solid"/>
            <a:round/>
            <a:headEnd len="med" w="med" type="none"/>
            <a:tailEnd len="med" w="med" type="none"/>
          </a:ln>
        </p:spPr>
      </p:cxnSp>
      <p:sp>
        <p:nvSpPr>
          <p:cNvPr id="1280" name="Google Shape;1280;p57"/>
          <p:cNvSpPr/>
          <p:nvPr/>
        </p:nvSpPr>
        <p:spPr>
          <a:xfrm>
            <a:off x="4743450" y="430200"/>
            <a:ext cx="29910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VFS</a:t>
            </a:r>
            <a:endParaRPr>
              <a:latin typeface="Roboto"/>
              <a:ea typeface="Roboto"/>
              <a:cs typeface="Roboto"/>
              <a:sym typeface="Roboto"/>
            </a:endParaRPr>
          </a:p>
        </p:txBody>
      </p:sp>
      <p:sp>
        <p:nvSpPr>
          <p:cNvPr id="1281" name="Google Shape;1281;p57"/>
          <p:cNvSpPr txBox="1"/>
          <p:nvPr/>
        </p:nvSpPr>
        <p:spPr>
          <a:xfrm>
            <a:off x="359825" y="979025"/>
            <a:ext cx="3798300" cy="9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ITX: common code.</a:t>
            </a:r>
            <a:br>
              <a:rPr lang="en-GB" sz="1600">
                <a:latin typeface="Roboto"/>
                <a:ea typeface="Roboto"/>
                <a:cs typeface="Roboto"/>
                <a:sym typeface="Roboto"/>
              </a:rPr>
            </a:br>
            <a:r>
              <a:rPr lang="en-GB" sz="1600">
                <a:latin typeface="Roboto"/>
                <a:ea typeface="Roboto"/>
                <a:cs typeface="Roboto"/>
                <a:sym typeface="Roboto"/>
              </a:rPr>
              <a:t>Persistence-related code: call vtable.</a:t>
            </a:r>
            <a:endParaRPr sz="1600">
              <a:latin typeface="Roboto"/>
              <a:ea typeface="Roboto"/>
              <a:cs typeface="Roboto"/>
              <a:sym typeface="Roboto"/>
            </a:endParaRPr>
          </a:p>
        </p:txBody>
      </p:sp>
      <p:sp>
        <p:nvSpPr>
          <p:cNvPr id="1282" name="Google Shape;1282;p57"/>
          <p:cNvSpPr txBox="1"/>
          <p:nvPr/>
        </p:nvSpPr>
        <p:spPr>
          <a:xfrm>
            <a:off x="359550" y="3467425"/>
            <a:ext cx="3181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Central abstraction over PMEM.</a:t>
            </a:r>
            <a:endParaRPr sz="1600">
              <a:latin typeface="Roboto"/>
              <a:ea typeface="Roboto"/>
              <a:cs typeface="Roboto"/>
              <a:sym typeface="Roboto"/>
            </a:endParaRPr>
          </a:p>
        </p:txBody>
      </p:sp>
      <p:sp>
        <p:nvSpPr>
          <p:cNvPr id="1283" name="Google Shape;1283;p57"/>
          <p:cNvSpPr txBox="1"/>
          <p:nvPr/>
        </p:nvSpPr>
        <p:spPr>
          <a:xfrm>
            <a:off x="359550" y="4392400"/>
            <a:ext cx="3894000" cy="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PMEM device split into chunks. Chunks contain log entries.</a:t>
            </a:r>
            <a:endParaRPr sz="1600">
              <a:latin typeface="Roboto"/>
              <a:ea typeface="Roboto"/>
              <a:cs typeface="Roboto"/>
              <a:sym typeface="Roboto"/>
            </a:endParaRPr>
          </a:p>
        </p:txBody>
      </p:sp>
      <p:sp>
        <p:nvSpPr>
          <p:cNvPr id="1284" name="Google Shape;1284;p57"/>
          <p:cNvSpPr/>
          <p:nvPr/>
        </p:nvSpPr>
        <p:spPr>
          <a:xfrm>
            <a:off x="5300700" y="4181238"/>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cxnSp>
        <p:nvCxnSpPr>
          <p:cNvPr id="1285" name="Google Shape;1285;p57"/>
          <p:cNvCxnSpPr>
            <a:stCxn id="1274" idx="2"/>
            <a:endCxn id="1284" idx="0"/>
          </p:cNvCxnSpPr>
          <p:nvPr/>
        </p:nvCxnSpPr>
        <p:spPr>
          <a:xfrm>
            <a:off x="5662650" y="3861025"/>
            <a:ext cx="0" cy="320100"/>
          </a:xfrm>
          <a:prstGeom prst="straightConnector1">
            <a:avLst/>
          </a:prstGeom>
          <a:noFill/>
          <a:ln cap="flat" cmpd="sng" w="9525">
            <a:solidFill>
              <a:schemeClr val="dk2"/>
            </a:solidFill>
            <a:prstDash val="solid"/>
            <a:round/>
            <a:headEnd len="med" w="med" type="none"/>
            <a:tailEnd len="med" w="med" type="triangle"/>
          </a:ln>
        </p:spPr>
      </p:cxnSp>
      <p:sp>
        <p:nvSpPr>
          <p:cNvPr id="1286" name="Google Shape;1286;p57"/>
          <p:cNvSpPr txBox="1"/>
          <p:nvPr/>
        </p:nvSpPr>
        <p:spPr>
          <a:xfrm>
            <a:off x="359550" y="1843800"/>
            <a:ext cx="37983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Implements the ZIL vtable interface using the PRB data structure</a:t>
            </a:r>
            <a:r>
              <a:rPr i="1" lang="en-GB" sz="1600">
                <a:latin typeface="Roboto"/>
                <a:ea typeface="Roboto"/>
                <a:cs typeface="Roboto"/>
                <a:sym typeface="Roboto"/>
              </a:rPr>
              <a:t>.</a:t>
            </a:r>
            <a:endParaRPr i="1" sz="1600">
              <a:latin typeface="Roboto"/>
              <a:ea typeface="Roboto"/>
              <a:cs typeface="Roboto"/>
              <a:sym typeface="Roboto"/>
            </a:endParaRPr>
          </a:p>
        </p:txBody>
      </p:sp>
      <p:cxnSp>
        <p:nvCxnSpPr>
          <p:cNvPr id="1287" name="Google Shape;1287;p57"/>
          <p:cNvCxnSpPr>
            <a:stCxn id="1267" idx="2"/>
            <a:endCxn id="1269" idx="0"/>
          </p:cNvCxnSpPr>
          <p:nvPr/>
        </p:nvCxnSpPr>
        <p:spPr>
          <a:xfrm flipH="1">
            <a:off x="5335500" y="1463100"/>
            <a:ext cx="617700" cy="145500"/>
          </a:xfrm>
          <a:prstGeom prst="straightConnector1">
            <a:avLst/>
          </a:prstGeom>
          <a:noFill/>
          <a:ln cap="flat" cmpd="sng" w="9525">
            <a:solidFill>
              <a:schemeClr val="dk2"/>
            </a:solidFill>
            <a:prstDash val="solid"/>
            <a:round/>
            <a:headEnd len="med" w="med" type="none"/>
            <a:tailEnd len="med" w="med" type="triangle"/>
          </a:ln>
        </p:spPr>
      </p:cxnSp>
      <p:cxnSp>
        <p:nvCxnSpPr>
          <p:cNvPr id="1288" name="Google Shape;1288;p57"/>
          <p:cNvCxnSpPr>
            <a:stCxn id="1267" idx="2"/>
            <a:endCxn id="1268" idx="0"/>
          </p:cNvCxnSpPr>
          <p:nvPr/>
        </p:nvCxnSpPr>
        <p:spPr>
          <a:xfrm>
            <a:off x="5953200" y="1463100"/>
            <a:ext cx="647700" cy="144000"/>
          </a:xfrm>
          <a:prstGeom prst="straightConnector1">
            <a:avLst/>
          </a:prstGeom>
          <a:noFill/>
          <a:ln cap="flat" cmpd="sng" w="9525">
            <a:solidFill>
              <a:schemeClr val="dk2"/>
            </a:solidFill>
            <a:prstDash val="solid"/>
            <a:round/>
            <a:headEnd len="med" w="med" type="none"/>
            <a:tailEnd len="med" w="med" type="triangle"/>
          </a:ln>
        </p:spPr>
      </p:cxnSp>
      <p:sp>
        <p:nvSpPr>
          <p:cNvPr id="1289" name="Google Shape;1289;p57"/>
          <p:cNvSpPr/>
          <p:nvPr/>
        </p:nvSpPr>
        <p:spPr>
          <a:xfrm>
            <a:off x="6724350" y="2048100"/>
            <a:ext cx="1010100" cy="29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ZIL-LWB</a:t>
            </a:r>
            <a:endParaRPr>
              <a:latin typeface="Roboto"/>
              <a:ea typeface="Roboto"/>
              <a:cs typeface="Roboto"/>
              <a:sym typeface="Roboto"/>
            </a:endParaRPr>
          </a:p>
        </p:txBody>
      </p:sp>
      <p:cxnSp>
        <p:nvCxnSpPr>
          <p:cNvPr id="1290" name="Google Shape;1290;p57"/>
          <p:cNvCxnSpPr>
            <a:endCxn id="1270" idx="0"/>
          </p:cNvCxnSpPr>
          <p:nvPr/>
        </p:nvCxnSpPr>
        <p:spPr>
          <a:xfrm flipH="1">
            <a:off x="5662650" y="1904250"/>
            <a:ext cx="938400" cy="154200"/>
          </a:xfrm>
          <a:prstGeom prst="straightConnector1">
            <a:avLst/>
          </a:prstGeom>
          <a:noFill/>
          <a:ln cap="flat" cmpd="sng" w="9525">
            <a:solidFill>
              <a:schemeClr val="dk2"/>
            </a:solidFill>
            <a:prstDash val="solid"/>
            <a:round/>
            <a:headEnd len="med" w="med" type="none"/>
            <a:tailEnd len="med" w="med" type="triangle"/>
          </a:ln>
        </p:spPr>
      </p:cxnSp>
      <p:cxnSp>
        <p:nvCxnSpPr>
          <p:cNvPr id="1291" name="Google Shape;1291;p57"/>
          <p:cNvCxnSpPr>
            <a:endCxn id="1289" idx="0"/>
          </p:cNvCxnSpPr>
          <p:nvPr/>
        </p:nvCxnSpPr>
        <p:spPr>
          <a:xfrm>
            <a:off x="6600900" y="1904100"/>
            <a:ext cx="628500" cy="144000"/>
          </a:xfrm>
          <a:prstGeom prst="straightConnector1">
            <a:avLst/>
          </a:prstGeom>
          <a:noFill/>
          <a:ln cap="flat" cmpd="sng" w="9525">
            <a:solidFill>
              <a:schemeClr val="dk2"/>
            </a:solidFill>
            <a:prstDash val="solid"/>
            <a:round/>
            <a:headEnd len="med" w="med" type="none"/>
            <a:tailEnd len="med" w="med" type="triangle"/>
          </a:ln>
        </p:spPr>
      </p:cxnSp>
      <p:sp>
        <p:nvSpPr>
          <p:cNvPr id="1292" name="Google Shape;1292;p57"/>
          <p:cNvSpPr/>
          <p:nvPr/>
        </p:nvSpPr>
        <p:spPr>
          <a:xfrm>
            <a:off x="6782100" y="4523950"/>
            <a:ext cx="11241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Main Pool</a:t>
            </a:r>
            <a:endParaRPr>
              <a:latin typeface="Roboto"/>
              <a:ea typeface="Roboto"/>
              <a:cs typeface="Roboto"/>
              <a:sym typeface="Roboto"/>
            </a:endParaRPr>
          </a:p>
        </p:txBody>
      </p:sp>
      <p:sp>
        <p:nvSpPr>
          <p:cNvPr id="1293" name="Google Shape;1293;p57"/>
          <p:cNvSpPr/>
          <p:nvPr/>
        </p:nvSpPr>
        <p:spPr>
          <a:xfrm>
            <a:off x="7014675" y="4286250"/>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sp>
        <p:nvSpPr>
          <p:cNvPr id="1294" name="Google Shape;1294;p57"/>
          <p:cNvSpPr/>
          <p:nvPr/>
        </p:nvSpPr>
        <p:spPr>
          <a:xfrm>
            <a:off x="7905750" y="447675"/>
            <a:ext cx="200100" cy="18978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7905750" y="3467425"/>
            <a:ext cx="200100" cy="935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8206725" y="2447100"/>
            <a:ext cx="857100" cy="6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latin typeface="Roboto"/>
                <a:ea typeface="Roboto"/>
                <a:cs typeface="Roboto"/>
                <a:sym typeface="Roboto"/>
              </a:rPr>
              <a:t>different</a:t>
            </a:r>
            <a:endParaRPr sz="1200">
              <a:latin typeface="Roboto"/>
              <a:ea typeface="Roboto"/>
              <a:cs typeface="Roboto"/>
              <a:sym typeface="Roboto"/>
            </a:endParaRPr>
          </a:p>
          <a:p>
            <a:pPr indent="0" lvl="0" marL="0" rtl="0" algn="ctr">
              <a:spcBef>
                <a:spcPts val="0"/>
              </a:spcBef>
              <a:spcAft>
                <a:spcPts val="0"/>
              </a:spcAft>
              <a:buNone/>
            </a:pPr>
            <a:r>
              <a:rPr lang="en-GB" sz="1200">
                <a:latin typeface="Roboto"/>
                <a:ea typeface="Roboto"/>
                <a:cs typeface="Roboto"/>
                <a:sym typeface="Roboto"/>
              </a:rPr>
              <a:t>allocation</a:t>
            </a:r>
            <a:endParaRPr sz="1200">
              <a:latin typeface="Roboto"/>
              <a:ea typeface="Roboto"/>
              <a:cs typeface="Roboto"/>
              <a:sym typeface="Roboto"/>
            </a:endParaRPr>
          </a:p>
          <a:p>
            <a:pPr indent="0" lvl="0" marL="0" rtl="0" algn="ctr">
              <a:spcBef>
                <a:spcPts val="0"/>
              </a:spcBef>
              <a:spcAft>
                <a:spcPts val="0"/>
              </a:spcAft>
              <a:buNone/>
            </a:pPr>
            <a:r>
              <a:rPr lang="en-GB" sz="1200">
                <a:latin typeface="Roboto"/>
                <a:ea typeface="Roboto"/>
                <a:cs typeface="Roboto"/>
                <a:sym typeface="Roboto"/>
              </a:rPr>
              <a:t>lifecyles</a:t>
            </a:r>
            <a:endParaRPr sz="1200">
              <a:latin typeface="Roboto"/>
              <a:ea typeface="Roboto"/>
              <a:cs typeface="Roboto"/>
              <a:sym typeface="Roboto"/>
            </a:endParaRPr>
          </a:p>
        </p:txBody>
      </p:sp>
      <p:cxnSp>
        <p:nvCxnSpPr>
          <p:cNvPr id="1297" name="Google Shape;1297;p57"/>
          <p:cNvCxnSpPr>
            <a:stCxn id="1296" idx="2"/>
            <a:endCxn id="1295" idx="1"/>
          </p:cNvCxnSpPr>
          <p:nvPr/>
        </p:nvCxnSpPr>
        <p:spPr>
          <a:xfrm flipH="1">
            <a:off x="8105775" y="3073500"/>
            <a:ext cx="529500" cy="86190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57"/>
          <p:cNvCxnSpPr>
            <a:stCxn id="1296" idx="0"/>
            <a:endCxn id="1294" idx="1"/>
          </p:cNvCxnSpPr>
          <p:nvPr/>
        </p:nvCxnSpPr>
        <p:spPr>
          <a:xfrm rot="10800000">
            <a:off x="8105775" y="1396500"/>
            <a:ext cx="529500" cy="10506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57"/>
          <p:cNvCxnSpPr>
            <a:stCxn id="1281" idx="3"/>
            <a:endCxn id="1267" idx="1"/>
          </p:cNvCxnSpPr>
          <p:nvPr/>
        </p:nvCxnSpPr>
        <p:spPr>
          <a:xfrm flipH="1" rot="10800000">
            <a:off x="4158125" y="1314575"/>
            <a:ext cx="585300" cy="127800"/>
          </a:xfrm>
          <a:prstGeom prst="straightConnector1">
            <a:avLst/>
          </a:prstGeom>
          <a:noFill/>
          <a:ln cap="flat" cmpd="sng" w="9525">
            <a:solidFill>
              <a:schemeClr val="dk2"/>
            </a:solidFill>
            <a:prstDash val="solid"/>
            <a:round/>
            <a:headEnd len="med" w="med" type="none"/>
            <a:tailEnd len="med" w="med" type="triangle"/>
          </a:ln>
        </p:spPr>
      </p:cxnSp>
      <p:cxnSp>
        <p:nvCxnSpPr>
          <p:cNvPr id="1300" name="Google Shape;1300;p57"/>
          <p:cNvCxnSpPr>
            <a:stCxn id="1286" idx="3"/>
            <a:endCxn id="1270" idx="1"/>
          </p:cNvCxnSpPr>
          <p:nvPr/>
        </p:nvCxnSpPr>
        <p:spPr>
          <a:xfrm flipH="1" rot="10800000">
            <a:off x="4157850" y="2207250"/>
            <a:ext cx="585600" cy="5400"/>
          </a:xfrm>
          <a:prstGeom prst="straightConnector1">
            <a:avLst/>
          </a:prstGeom>
          <a:noFill/>
          <a:ln cap="flat" cmpd="sng" w="9525">
            <a:solidFill>
              <a:schemeClr val="dk2"/>
            </a:solidFill>
            <a:prstDash val="solid"/>
            <a:round/>
            <a:headEnd len="med" w="med" type="none"/>
            <a:tailEnd len="med" w="med" type="triangle"/>
          </a:ln>
        </p:spPr>
      </p:cxnSp>
      <p:cxnSp>
        <p:nvCxnSpPr>
          <p:cNvPr id="1301" name="Google Shape;1301;p57"/>
          <p:cNvCxnSpPr>
            <a:stCxn id="1282" idx="3"/>
            <a:endCxn id="1274" idx="1"/>
          </p:cNvCxnSpPr>
          <p:nvPr/>
        </p:nvCxnSpPr>
        <p:spPr>
          <a:xfrm>
            <a:off x="3540750" y="3664225"/>
            <a:ext cx="1202700" cy="0"/>
          </a:xfrm>
          <a:prstGeom prst="straightConnector1">
            <a:avLst/>
          </a:prstGeom>
          <a:noFill/>
          <a:ln cap="flat" cmpd="sng" w="9525">
            <a:solidFill>
              <a:schemeClr val="dk2"/>
            </a:solidFill>
            <a:prstDash val="solid"/>
            <a:round/>
            <a:headEnd len="med" w="med" type="none"/>
            <a:tailEnd len="med" w="med" type="triangle"/>
          </a:ln>
        </p:spPr>
      </p:cxnSp>
      <p:cxnSp>
        <p:nvCxnSpPr>
          <p:cNvPr id="1302" name="Google Shape;1302;p57"/>
          <p:cNvCxnSpPr>
            <a:stCxn id="1283" idx="3"/>
            <a:endCxn id="1271" idx="1"/>
          </p:cNvCxnSpPr>
          <p:nvPr/>
        </p:nvCxnSpPr>
        <p:spPr>
          <a:xfrm>
            <a:off x="4253550" y="4720750"/>
            <a:ext cx="489900" cy="0"/>
          </a:xfrm>
          <a:prstGeom prst="straightConnector1">
            <a:avLst/>
          </a:prstGeom>
          <a:noFill/>
          <a:ln cap="flat" cmpd="sng" w="9525">
            <a:solidFill>
              <a:schemeClr val="dk2"/>
            </a:solidFill>
            <a:prstDash val="solid"/>
            <a:round/>
            <a:headEnd len="med" w="med" type="none"/>
            <a:tailEnd len="med" w="med" type="triangle"/>
          </a:ln>
        </p:spPr>
      </p:cxnSp>
      <p:sp>
        <p:nvSpPr>
          <p:cNvPr id="1303" name="Google Shape;1303;p57"/>
          <p:cNvSpPr txBox="1"/>
          <p:nvPr/>
        </p:nvSpPr>
        <p:spPr>
          <a:xfrm>
            <a:off x="359550" y="4017475"/>
            <a:ext cx="4212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Small in-DRAM structure; tracks chunk state.</a:t>
            </a:r>
            <a:endParaRPr sz="1600">
              <a:latin typeface="Roboto"/>
              <a:ea typeface="Roboto"/>
              <a:cs typeface="Roboto"/>
              <a:sym typeface="Roboto"/>
            </a:endParaRPr>
          </a:p>
        </p:txBody>
      </p:sp>
      <p:cxnSp>
        <p:nvCxnSpPr>
          <p:cNvPr id="1304" name="Google Shape;1304;p57"/>
          <p:cNvCxnSpPr>
            <a:stCxn id="1303" idx="3"/>
            <a:endCxn id="1272" idx="1"/>
          </p:cNvCxnSpPr>
          <p:nvPr/>
        </p:nvCxnSpPr>
        <p:spPr>
          <a:xfrm flipH="1" rot="10800000">
            <a:off x="4572150" y="4206475"/>
            <a:ext cx="171300" cy="7800"/>
          </a:xfrm>
          <a:prstGeom prst="straightConnector1">
            <a:avLst/>
          </a:prstGeom>
          <a:noFill/>
          <a:ln cap="flat" cmpd="sng" w="9525">
            <a:solidFill>
              <a:schemeClr val="dk2"/>
            </a:solidFill>
            <a:prstDash val="solid"/>
            <a:round/>
            <a:headEnd len="med" w="med" type="none"/>
            <a:tailEnd len="med" w="med" type="triangle"/>
          </a:ln>
        </p:spPr>
      </p:cxnSp>
      <p:cxnSp>
        <p:nvCxnSpPr>
          <p:cNvPr id="1305" name="Google Shape;1305;p57"/>
          <p:cNvCxnSpPr/>
          <p:nvPr/>
        </p:nvCxnSpPr>
        <p:spPr>
          <a:xfrm>
            <a:off x="359550" y="2943475"/>
            <a:ext cx="7672500" cy="0"/>
          </a:xfrm>
          <a:prstGeom prst="straightConnector1">
            <a:avLst/>
          </a:prstGeom>
          <a:noFill/>
          <a:ln cap="flat" cmpd="sng" w="9525">
            <a:solidFill>
              <a:srgbClr val="CCCCCC"/>
            </a:solidFill>
            <a:prstDash val="solid"/>
            <a:round/>
            <a:headEnd len="med" w="med" type="none"/>
            <a:tailEnd len="med" w="med" type="none"/>
          </a:ln>
        </p:spPr>
      </p:cxnSp>
      <p:cxnSp>
        <p:nvCxnSpPr>
          <p:cNvPr id="1306" name="Google Shape;1306;p57"/>
          <p:cNvCxnSpPr>
            <a:stCxn id="1270" idx="2"/>
            <a:endCxn id="1274" idx="0"/>
          </p:cNvCxnSpPr>
          <p:nvPr/>
        </p:nvCxnSpPr>
        <p:spPr>
          <a:xfrm>
            <a:off x="5662650" y="2355750"/>
            <a:ext cx="0" cy="1111800"/>
          </a:xfrm>
          <a:prstGeom prst="straightConnector1">
            <a:avLst/>
          </a:prstGeom>
          <a:noFill/>
          <a:ln cap="flat" cmpd="sng" w="9525">
            <a:solidFill>
              <a:schemeClr val="dk2"/>
            </a:solidFill>
            <a:prstDash val="solid"/>
            <a:round/>
            <a:headEnd len="med" w="med" type="none"/>
            <a:tailEnd len="med" w="med" type="triangle"/>
          </a:ln>
        </p:spPr>
      </p:cxnSp>
      <p:sp>
        <p:nvSpPr>
          <p:cNvPr id="1307" name="Google Shape;1307;p57"/>
          <p:cNvSpPr txBox="1"/>
          <p:nvPr/>
        </p:nvSpPr>
        <p:spPr>
          <a:xfrm>
            <a:off x="446400" y="2549875"/>
            <a:ext cx="233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rgbClr val="666666"/>
                </a:solidFill>
                <a:latin typeface="Roboto"/>
                <a:ea typeface="Roboto"/>
                <a:cs typeface="Roboto"/>
                <a:sym typeface="Roboto"/>
              </a:rPr>
              <a:t>per-file system</a:t>
            </a:r>
            <a:endParaRPr sz="1600">
              <a:solidFill>
                <a:srgbClr val="666666"/>
              </a:solidFill>
              <a:latin typeface="Roboto"/>
              <a:ea typeface="Roboto"/>
              <a:cs typeface="Roboto"/>
              <a:sym typeface="Roboto"/>
            </a:endParaRPr>
          </a:p>
        </p:txBody>
      </p:sp>
      <p:sp>
        <p:nvSpPr>
          <p:cNvPr id="1308" name="Google Shape;1308;p57"/>
          <p:cNvSpPr txBox="1"/>
          <p:nvPr/>
        </p:nvSpPr>
        <p:spPr>
          <a:xfrm>
            <a:off x="446400" y="2871213"/>
            <a:ext cx="233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rgbClr val="666666"/>
                </a:solidFill>
                <a:latin typeface="Roboto"/>
                <a:ea typeface="Roboto"/>
                <a:cs typeface="Roboto"/>
                <a:sym typeface="Roboto"/>
              </a:rPr>
              <a:t>per pool</a:t>
            </a:r>
            <a:endParaRPr sz="1600">
              <a:solidFill>
                <a:srgbClr val="666666"/>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58"/>
          <p:cNvSpPr txBox="1"/>
          <p:nvPr>
            <p:ph idx="4294967295" type="ctrTitle"/>
          </p:nvPr>
        </p:nvSpPr>
        <p:spPr>
          <a:xfrm>
            <a:off x="394650" y="225825"/>
            <a:ext cx="70431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Linux, File Systems and </a:t>
            </a:r>
            <a:r>
              <a:rPr lang="en-GB">
                <a:solidFill>
                  <a:srgbClr val="38761D"/>
                </a:solidFill>
                <a:latin typeface="Roboto"/>
                <a:ea typeface="Roboto"/>
                <a:cs typeface="Roboto"/>
                <a:sym typeface="Roboto"/>
              </a:rPr>
              <a:t>Persistent Memory</a:t>
            </a:r>
            <a:endParaRPr>
              <a:solidFill>
                <a:srgbClr val="000000"/>
              </a:solidFill>
              <a:latin typeface="Roboto"/>
              <a:ea typeface="Roboto"/>
              <a:cs typeface="Roboto"/>
              <a:sym typeface="Roboto"/>
            </a:endParaRPr>
          </a:p>
        </p:txBody>
      </p:sp>
      <p:sp>
        <p:nvSpPr>
          <p:cNvPr id="1314" name="Google Shape;1314;p58"/>
          <p:cNvSpPr txBox="1"/>
          <p:nvPr/>
        </p:nvSpPr>
        <p:spPr>
          <a:xfrm>
            <a:off x="391800" y="933975"/>
            <a:ext cx="51657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PMEM shows up as </a:t>
            </a:r>
            <a:r>
              <a:rPr b="1" lang="en-GB" sz="1600">
                <a:latin typeface="Roboto"/>
                <a:ea typeface="Roboto"/>
                <a:cs typeface="Roboto"/>
                <a:sym typeface="Roboto"/>
              </a:rPr>
              <a:t>/dev/pmemX.Y</a:t>
            </a:r>
            <a:r>
              <a:rPr lang="en-GB" sz="1600">
                <a:latin typeface="Roboto"/>
                <a:ea typeface="Roboto"/>
                <a:cs typeface="Roboto"/>
                <a:sym typeface="Roboto"/>
              </a:rPr>
              <a:t> block device node.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Usable as a </a:t>
            </a:r>
            <a:r>
              <a:rPr b="1" lang="en-GB" sz="1600">
                <a:latin typeface="Roboto"/>
                <a:ea typeface="Roboto"/>
                <a:cs typeface="Roboto"/>
                <a:sym typeface="Roboto"/>
              </a:rPr>
              <a:t>regular Linux block device</a:t>
            </a:r>
            <a:r>
              <a:rPr lang="en-GB" sz="1600">
                <a:latin typeface="Roboto"/>
                <a:ea typeface="Roboto"/>
                <a:cs typeface="Roboto"/>
                <a:sym typeface="Roboto"/>
              </a:rPr>
              <a:t>:</a:t>
            </a:r>
            <a:br>
              <a:rPr lang="en-GB" sz="1600">
                <a:latin typeface="Roboto"/>
                <a:ea typeface="Roboto"/>
                <a:cs typeface="Roboto"/>
                <a:sym typeface="Roboto"/>
              </a:rPr>
            </a:br>
            <a:r>
              <a:rPr lang="en-GB" sz="1600">
                <a:latin typeface="Roboto"/>
                <a:ea typeface="Roboto"/>
                <a:cs typeface="Roboto"/>
                <a:sym typeface="Roboto"/>
              </a:rPr>
              <a:t>driver maps block IO to memcpy_flushcache().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Additional </a:t>
            </a:r>
            <a:r>
              <a:rPr b="1" lang="en-GB" sz="1600">
                <a:latin typeface="Roboto"/>
                <a:ea typeface="Roboto"/>
                <a:cs typeface="Roboto"/>
                <a:sym typeface="Roboto"/>
              </a:rPr>
              <a:t>Direct Access</a:t>
            </a:r>
            <a:r>
              <a:rPr lang="en-GB" sz="1600">
                <a:latin typeface="Roboto"/>
                <a:ea typeface="Roboto"/>
                <a:cs typeface="Roboto"/>
                <a:sym typeface="Roboto"/>
              </a:rPr>
              <a:t> (DAX) APIs that enable</a:t>
            </a:r>
            <a:br>
              <a:rPr lang="en-GB" sz="1600">
                <a:latin typeface="Roboto"/>
                <a:ea typeface="Roboto"/>
                <a:cs typeface="Roboto"/>
                <a:sym typeface="Roboto"/>
              </a:rPr>
            </a:br>
            <a:r>
              <a:rPr lang="en-GB" sz="1600">
                <a:latin typeface="Roboto"/>
                <a:ea typeface="Roboto"/>
                <a:cs typeface="Roboto"/>
                <a:sym typeface="Roboto"/>
              </a:rPr>
              <a:t>block device consumers to:</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check whether block device is DAX (≈ PMEM)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translate LBA range </a:t>
            </a:r>
            <a:r>
              <a:rPr lang="en-GB" sz="1600">
                <a:solidFill>
                  <a:schemeClr val="dk1"/>
                </a:solidFill>
                <a:latin typeface="Roboto"/>
                <a:ea typeface="Roboto"/>
                <a:cs typeface="Roboto"/>
                <a:sym typeface="Roboto"/>
              </a:rPr>
              <a:t>⇒</a:t>
            </a:r>
            <a:r>
              <a:rPr lang="en-GB" sz="1600">
                <a:latin typeface="Roboto"/>
                <a:ea typeface="Roboto"/>
                <a:cs typeface="Roboto"/>
                <a:sym typeface="Roboto"/>
              </a:rPr>
              <a:t> kernel virt addr range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 conditionally support DAX-specific</a:t>
            </a:r>
            <a:br>
              <a:rPr lang="en-GB" sz="1600">
                <a:latin typeface="Roboto"/>
                <a:ea typeface="Roboto"/>
                <a:cs typeface="Roboto"/>
                <a:sym typeface="Roboto"/>
              </a:rPr>
            </a:br>
            <a:r>
              <a:rPr lang="en-GB" sz="1600">
                <a:latin typeface="Roboto"/>
                <a:ea typeface="Roboto"/>
                <a:cs typeface="Roboto"/>
                <a:sym typeface="Roboto"/>
              </a:rPr>
              <a:t>     optimizations and features</a:t>
            </a:r>
            <a:endParaRPr sz="1600">
              <a:latin typeface="Roboto"/>
              <a:ea typeface="Roboto"/>
              <a:cs typeface="Roboto"/>
              <a:sym typeface="Roboto"/>
            </a:endParaRPr>
          </a:p>
          <a:p>
            <a:pPr indent="0" lvl="0" marL="0" rtl="0" algn="l">
              <a:spcBef>
                <a:spcPts val="600"/>
              </a:spcBef>
              <a:spcAft>
                <a:spcPts val="600"/>
              </a:spcAft>
              <a:buNone/>
            </a:pPr>
            <a:r>
              <a:rPr lang="en-GB" sz="1600">
                <a:solidFill>
                  <a:srgbClr val="3D85C6"/>
                </a:solidFill>
                <a:latin typeface="Roboto"/>
                <a:ea typeface="Roboto"/>
                <a:cs typeface="Roboto"/>
                <a:sym typeface="Roboto"/>
              </a:rPr>
              <a:t>ZFS</a:t>
            </a:r>
            <a:r>
              <a:rPr lang="en-GB" sz="1600">
                <a:latin typeface="Roboto"/>
                <a:ea typeface="Roboto"/>
                <a:cs typeface="Roboto"/>
                <a:sym typeface="Roboto"/>
              </a:rPr>
              <a:t> i</a:t>
            </a:r>
            <a:r>
              <a:rPr lang="en-GB" sz="1600">
                <a:latin typeface="Roboto"/>
                <a:ea typeface="Roboto"/>
                <a:cs typeface="Roboto"/>
                <a:sym typeface="Roboto"/>
              </a:rPr>
              <a:t>s an out-of-tree kernel module and has no</a:t>
            </a:r>
            <a:br>
              <a:rPr lang="en-GB" sz="1600">
                <a:latin typeface="Roboto"/>
                <a:ea typeface="Roboto"/>
                <a:cs typeface="Roboto"/>
                <a:sym typeface="Roboto"/>
              </a:rPr>
            </a:br>
            <a:r>
              <a:rPr lang="en-GB" sz="1600">
                <a:latin typeface="Roboto"/>
                <a:ea typeface="Roboto"/>
                <a:cs typeface="Roboto"/>
                <a:sym typeface="Roboto"/>
              </a:rPr>
              <a:t>support for DAX.</a:t>
            </a:r>
            <a:endParaRPr sz="1600">
              <a:latin typeface="Roboto"/>
              <a:ea typeface="Roboto"/>
              <a:cs typeface="Roboto"/>
              <a:sym typeface="Roboto"/>
            </a:endParaRPr>
          </a:p>
        </p:txBody>
      </p:sp>
      <p:pic>
        <p:nvPicPr>
          <p:cNvPr id="1315" name="Google Shape;1315;p58"/>
          <p:cNvPicPr preferRelativeResize="0"/>
          <p:nvPr/>
        </p:nvPicPr>
        <p:blipFill>
          <a:blip r:embed="rId3">
            <a:alphaModFix/>
          </a:blip>
          <a:stretch>
            <a:fillRect/>
          </a:stretch>
        </p:blipFill>
        <p:spPr>
          <a:xfrm>
            <a:off x="5435775" y="2323725"/>
            <a:ext cx="3546475" cy="2166825"/>
          </a:xfrm>
          <a:prstGeom prst="rect">
            <a:avLst/>
          </a:prstGeom>
          <a:noFill/>
          <a:ln>
            <a:noFill/>
          </a:ln>
          <a:effectLst>
            <a:outerShdw blurRad="57150" rotWithShape="0" algn="bl" dir="5400000" dist="19050">
              <a:srgbClr val="000000">
                <a:alpha val="50000"/>
              </a:srgbClr>
            </a:outerShdw>
          </a:effectLst>
        </p:spPr>
      </p:pic>
      <p:sp>
        <p:nvSpPr>
          <p:cNvPr id="1316" name="Google Shape;1316;p58"/>
          <p:cNvSpPr txBox="1"/>
          <p:nvPr/>
        </p:nvSpPr>
        <p:spPr>
          <a:xfrm>
            <a:off x="5444250" y="4490550"/>
            <a:ext cx="3576900" cy="23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500"/>
              <a:t>https://elixir.bootlin.com/linux/latest/source/fs/ext4/file.c ; 2021-03-04</a:t>
            </a:r>
            <a:endParaRPr sz="500"/>
          </a:p>
        </p:txBody>
      </p:sp>
      <p:sp>
        <p:nvSpPr>
          <p:cNvPr id="1317" name="Google Shape;1317;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id="1322" name="Google Shape;1322;p59"/>
          <p:cNvPicPr preferRelativeResize="0"/>
          <p:nvPr/>
        </p:nvPicPr>
        <p:blipFill>
          <a:blip r:embed="rId3">
            <a:alphaModFix/>
          </a:blip>
          <a:stretch>
            <a:fillRect/>
          </a:stretch>
        </p:blipFill>
        <p:spPr>
          <a:xfrm>
            <a:off x="5035275" y="1691300"/>
            <a:ext cx="3917128" cy="2937852"/>
          </a:xfrm>
          <a:prstGeom prst="rect">
            <a:avLst/>
          </a:prstGeom>
          <a:noFill/>
          <a:ln>
            <a:noFill/>
          </a:ln>
        </p:spPr>
      </p:pic>
      <p:sp>
        <p:nvSpPr>
          <p:cNvPr id="1323" name="Google Shape;1323;p59"/>
          <p:cNvSpPr txBox="1"/>
          <p:nvPr>
            <p:ph idx="4294967295" type="ctrTitle"/>
          </p:nvPr>
        </p:nvSpPr>
        <p:spPr>
          <a:xfrm>
            <a:off x="356300" y="225825"/>
            <a:ext cx="84603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Raw </a:t>
            </a:r>
            <a:r>
              <a:rPr lang="en-GB">
                <a:solidFill>
                  <a:srgbClr val="38761D"/>
                </a:solidFill>
                <a:latin typeface="Roboto"/>
                <a:ea typeface="Roboto"/>
                <a:cs typeface="Roboto"/>
                <a:sym typeface="Roboto"/>
              </a:rPr>
              <a:t>Persistent Memory</a:t>
            </a:r>
            <a:r>
              <a:rPr lang="en-GB">
                <a:solidFill>
                  <a:srgbClr val="000000"/>
                </a:solidFill>
                <a:latin typeface="Roboto"/>
                <a:ea typeface="Roboto"/>
                <a:cs typeface="Roboto"/>
                <a:sym typeface="Roboto"/>
              </a:rPr>
              <a:t> Performance</a:t>
            </a:r>
            <a:endParaRPr>
              <a:solidFill>
                <a:srgbClr val="000000"/>
              </a:solidFill>
              <a:latin typeface="Roboto"/>
              <a:ea typeface="Roboto"/>
              <a:cs typeface="Roboto"/>
              <a:sym typeface="Roboto"/>
            </a:endParaRPr>
          </a:p>
        </p:txBody>
      </p:sp>
      <p:sp>
        <p:nvSpPr>
          <p:cNvPr id="1324" name="Google Shape;1324;p59"/>
          <p:cNvSpPr txBox="1"/>
          <p:nvPr/>
        </p:nvSpPr>
        <p:spPr>
          <a:xfrm>
            <a:off x="391800" y="1615100"/>
            <a:ext cx="4794900" cy="15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chemeClr val="dk1"/>
                </a:solidFill>
                <a:latin typeface="Roboto"/>
                <a:ea typeface="Roboto"/>
                <a:cs typeface="Roboto"/>
                <a:sym typeface="Roboto"/>
              </a:rPr>
              <a:t>Benchmark</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Xeon Silver 4215 (</a:t>
            </a:r>
            <a:r>
              <a:rPr lang="en-GB" sz="1600">
                <a:solidFill>
                  <a:schemeClr val="dk1"/>
                </a:solidFill>
                <a:latin typeface="Roboto"/>
                <a:ea typeface="Roboto"/>
                <a:cs typeface="Roboto"/>
                <a:sym typeface="Roboto"/>
              </a:rPr>
              <a:t>single socket via </a:t>
            </a:r>
            <a:r>
              <a:rPr i="1" lang="en-GB" sz="1600">
                <a:solidFill>
                  <a:schemeClr val="dk1"/>
                </a:solidFill>
                <a:latin typeface="Roboto"/>
                <a:ea typeface="Roboto"/>
                <a:cs typeface="Roboto"/>
                <a:sym typeface="Roboto"/>
              </a:rPr>
              <a:t>isolcpus</a:t>
            </a:r>
            <a:r>
              <a:rPr lang="en-GB" sz="1600">
                <a:solidFill>
                  <a:schemeClr val="dk1"/>
                </a:solidFill>
                <a:latin typeface="Roboto"/>
                <a:ea typeface="Roboto"/>
                <a:cs typeface="Roboto"/>
                <a:sym typeface="Roboto"/>
              </a:rPr>
              <a:t>)</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1 x 128 GB Optane-Module</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fio rw=randwrite bs=4k size=</a:t>
            </a:r>
            <a:r>
              <a:rPr lang="en-GB" sz="1600">
                <a:solidFill>
                  <a:schemeClr val="dk1"/>
                </a:solidFill>
                <a:latin typeface="Roboto"/>
                <a:ea typeface="Roboto"/>
                <a:cs typeface="Roboto"/>
                <a:sym typeface="Roboto"/>
              </a:rPr>
              <a:t>200M</a:t>
            </a:r>
            <a:r>
              <a:rPr lang="en-GB" sz="1600">
                <a:solidFill>
                  <a:schemeClr val="dk1"/>
                </a:solidFill>
                <a:latin typeface="Roboto"/>
                <a:ea typeface="Roboto"/>
                <a:cs typeface="Roboto"/>
                <a:sym typeface="Roboto"/>
              </a:rPr>
              <a:t> numjobs=X </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ioengine=dev-dax</a:t>
            </a:r>
            <a:endParaRPr sz="1600">
              <a:solidFill>
                <a:schemeClr val="dk1"/>
              </a:solidFill>
              <a:latin typeface="Roboto"/>
              <a:ea typeface="Roboto"/>
              <a:cs typeface="Roboto"/>
              <a:sym typeface="Roboto"/>
            </a:endParaRPr>
          </a:p>
        </p:txBody>
      </p:sp>
      <p:sp>
        <p:nvSpPr>
          <p:cNvPr id="1325" name="Google Shape;1325;p59"/>
          <p:cNvSpPr txBox="1"/>
          <p:nvPr/>
        </p:nvSpPr>
        <p:spPr>
          <a:xfrm>
            <a:off x="360000" y="890300"/>
            <a:ext cx="82095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What is the performance potential of /dev/pmem for 4k random sync write workloads?</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This is a typical workload for ZFS with a SLOG (storage virtualization, databases).</a:t>
            </a:r>
            <a:endParaRPr/>
          </a:p>
        </p:txBody>
      </p:sp>
      <p:sp>
        <p:nvSpPr>
          <p:cNvPr id="1326" name="Google Shape;1326;p59"/>
          <p:cNvSpPr txBox="1"/>
          <p:nvPr/>
        </p:nvSpPr>
        <p:spPr>
          <a:xfrm>
            <a:off x="468000" y="3821950"/>
            <a:ext cx="4794900" cy="1074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A single PMEM DIMM is able to sustain</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~500k random 4k writes before it starts queuing. Queuing does not significantly affect throughput while numjobs is less than the physical core count.</a:t>
            </a:r>
            <a:endParaRPr sz="1600">
              <a:latin typeface="Roboto"/>
              <a:ea typeface="Roboto"/>
              <a:cs typeface="Roboto"/>
              <a:sym typeface="Roboto"/>
            </a:endParaRPr>
          </a:p>
        </p:txBody>
      </p:sp>
      <p:sp>
        <p:nvSpPr>
          <p:cNvPr id="1327" name="Google Shape;1327;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28" name="Google Shape;1328;p59"/>
          <p:cNvSpPr txBox="1"/>
          <p:nvPr/>
        </p:nvSpPr>
        <p:spPr>
          <a:xfrm>
            <a:off x="468000" y="3071575"/>
            <a:ext cx="4794900" cy="5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600">
                <a:solidFill>
                  <a:schemeClr val="dk1"/>
                </a:solidFill>
                <a:latin typeface="Roboto"/>
                <a:ea typeface="Roboto"/>
                <a:cs typeface="Roboto"/>
                <a:sym typeface="Roboto"/>
              </a:rPr>
              <a:t>devdax</a:t>
            </a:r>
            <a:r>
              <a:rPr lang="en-GB" sz="1600">
                <a:solidFill>
                  <a:schemeClr val="dk1"/>
                </a:solidFill>
                <a:latin typeface="Roboto"/>
                <a:ea typeface="Roboto"/>
                <a:cs typeface="Roboto"/>
                <a:sym typeface="Roboto"/>
              </a:rPr>
              <a:t>	user-space access to PMEM</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i="1" lang="en-GB" sz="1600">
                <a:solidFill>
                  <a:schemeClr val="dk1"/>
                </a:solidFill>
                <a:latin typeface="Roboto"/>
                <a:ea typeface="Roboto"/>
                <a:cs typeface="Roboto"/>
                <a:sym typeface="Roboto"/>
              </a:rPr>
              <a:t>fsdax</a:t>
            </a:r>
            <a:r>
              <a:rPr lang="en-GB" sz="1600">
                <a:solidFill>
                  <a:schemeClr val="dk1"/>
                </a:solidFill>
                <a:latin typeface="Roboto"/>
                <a:ea typeface="Roboto"/>
                <a:cs typeface="Roboto"/>
                <a:sym typeface="Roboto"/>
              </a:rPr>
              <a:t>	4k sync O_DIRECT writes to /dev/pmem</a:t>
            </a:r>
            <a:endParaRPr sz="1600">
              <a:solidFill>
                <a:schemeClr val="dk1"/>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60"/>
          <p:cNvSpPr txBox="1"/>
          <p:nvPr>
            <p:ph idx="4294967295" type="ctrTitle"/>
          </p:nvPr>
        </p:nvSpPr>
        <p:spPr>
          <a:xfrm>
            <a:off x="356400" y="236925"/>
            <a:ext cx="83880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Using</a:t>
            </a:r>
            <a:r>
              <a:rPr lang="en-GB">
                <a:solidFill>
                  <a:srgbClr val="38761D"/>
                </a:solidFill>
                <a:latin typeface="Roboto"/>
                <a:ea typeface="Roboto"/>
                <a:cs typeface="Roboto"/>
                <a:sym typeface="Roboto"/>
              </a:rPr>
              <a:t> Persistent Memory </a:t>
            </a:r>
            <a:r>
              <a:rPr lang="en-GB">
                <a:solidFill>
                  <a:srgbClr val="000000"/>
                </a:solidFill>
                <a:latin typeface="Roboto"/>
                <a:ea typeface="Roboto"/>
                <a:cs typeface="Roboto"/>
                <a:sym typeface="Roboto"/>
              </a:rPr>
              <a:t>as an </a:t>
            </a:r>
            <a:r>
              <a:rPr lang="en-GB">
                <a:solidFill>
                  <a:srgbClr val="3D85C6"/>
                </a:solidFill>
                <a:latin typeface="Roboto"/>
                <a:ea typeface="Roboto"/>
                <a:cs typeface="Roboto"/>
                <a:sym typeface="Roboto"/>
              </a:rPr>
              <a:t>OpenZFS SLOG</a:t>
            </a:r>
            <a:endParaRPr>
              <a:solidFill>
                <a:srgbClr val="3D85C6"/>
              </a:solidFill>
              <a:latin typeface="Roboto"/>
              <a:ea typeface="Roboto"/>
              <a:cs typeface="Roboto"/>
              <a:sym typeface="Roboto"/>
            </a:endParaRPr>
          </a:p>
        </p:txBody>
      </p:sp>
      <p:sp>
        <p:nvSpPr>
          <p:cNvPr id="1334" name="Google Shape;1334;p60"/>
          <p:cNvSpPr txBox="1"/>
          <p:nvPr/>
        </p:nvSpPr>
        <p:spPr>
          <a:xfrm>
            <a:off x="360000" y="1268325"/>
            <a:ext cx="8057400" cy="16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u="sng">
                <a:solidFill>
                  <a:schemeClr val="dk1"/>
                </a:solidFill>
                <a:latin typeface="Roboto"/>
                <a:ea typeface="Roboto"/>
                <a:cs typeface="Roboto"/>
                <a:sym typeface="Roboto"/>
              </a:rPr>
              <a:t>Benchmark:</a:t>
            </a:r>
            <a:endParaRPr sz="1600">
              <a:solidFill>
                <a:schemeClr val="dk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GB" sz="1600">
                <a:solidFill>
                  <a:srgbClr val="666666"/>
                </a:solidFill>
                <a:latin typeface="Roboto"/>
                <a:ea typeface="Roboto"/>
                <a:cs typeface="Roboto"/>
                <a:sym typeface="Roboto"/>
              </a:rPr>
              <a:t>Same hardware as in previous benchmark.</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+ 3 x Micron 7300 MAX 1.92TB NVMe for ZFS pool</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10 partition each, all added to the pool as top-level VDEVs (= one big stripe).</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Two additional measurement series: </a:t>
            </a:r>
            <a:r>
              <a:rPr i="1" lang="en-GB" sz="1600">
                <a:solidFill>
                  <a:schemeClr val="dk1"/>
                </a:solidFill>
                <a:latin typeface="Roboto"/>
                <a:ea typeface="Roboto"/>
                <a:cs typeface="Roboto"/>
                <a:sym typeface="Roboto"/>
              </a:rPr>
              <a:t>zil-lwb</a:t>
            </a:r>
            <a:r>
              <a:rPr lang="en-GB" sz="1600">
                <a:solidFill>
                  <a:schemeClr val="dk1"/>
                </a:solidFill>
                <a:latin typeface="Roboto"/>
                <a:ea typeface="Roboto"/>
                <a:cs typeface="Roboto"/>
                <a:sym typeface="Roboto"/>
              </a:rPr>
              <a:t> and </a:t>
            </a:r>
            <a:r>
              <a:rPr i="1" lang="en-GB" sz="1600">
                <a:solidFill>
                  <a:schemeClr val="dk1"/>
                </a:solidFill>
                <a:latin typeface="Roboto"/>
                <a:ea typeface="Roboto"/>
                <a:cs typeface="Roboto"/>
                <a:sym typeface="Roboto"/>
              </a:rPr>
              <a:t>async</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1335" name="Google Shape;1335;p60"/>
          <p:cNvSpPr txBox="1"/>
          <p:nvPr/>
        </p:nvSpPr>
        <p:spPr>
          <a:xfrm>
            <a:off x="360000" y="889200"/>
            <a:ext cx="55479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b="1" lang="en-GB" sz="1600">
                <a:solidFill>
                  <a:schemeClr val="dk1"/>
                </a:solidFill>
                <a:latin typeface="Roboto"/>
                <a:ea typeface="Roboto"/>
                <a:cs typeface="Roboto"/>
                <a:sym typeface="Roboto"/>
              </a:rPr>
              <a:t>How effectively can ZFS utilize /dev/pmem as a SLOG?</a:t>
            </a:r>
            <a:endParaRPr sz="1600">
              <a:solidFill>
                <a:schemeClr val="dk1"/>
              </a:solidFill>
              <a:latin typeface="Roboto"/>
              <a:ea typeface="Roboto"/>
              <a:cs typeface="Roboto"/>
              <a:sym typeface="Roboto"/>
            </a:endParaRPr>
          </a:p>
        </p:txBody>
      </p:sp>
      <p:sp>
        <p:nvSpPr>
          <p:cNvPr id="1336" name="Google Shape;1336;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1337" name="Google Shape;1337;p60"/>
          <p:cNvGraphicFramePr/>
          <p:nvPr/>
        </p:nvGraphicFramePr>
        <p:xfrm>
          <a:off x="678650" y="3076575"/>
          <a:ext cx="3000000" cy="3000000"/>
        </p:xfrm>
        <a:graphic>
          <a:graphicData uri="http://schemas.openxmlformats.org/drawingml/2006/table">
            <a:tbl>
              <a:tblPr>
                <a:noFill/>
                <a:tableStyleId>{CD22A62C-787D-4472-9F18-A066B2032EB8}</a:tableStyleId>
              </a:tblPr>
              <a:tblGrid>
                <a:gridCol w="812825"/>
                <a:gridCol w="946025"/>
                <a:gridCol w="6027850"/>
              </a:tblGrid>
              <a:tr h="670525">
                <a:tc>
                  <a:txBody>
                    <a:bodyPr/>
                    <a:lstStyle/>
                    <a:p>
                      <a:pPr indent="0" lvl="0" marL="0" rtl="0" algn="l">
                        <a:spcBef>
                          <a:spcPts val="0"/>
                        </a:spcBef>
                        <a:spcAft>
                          <a:spcPts val="0"/>
                        </a:spcAft>
                        <a:buNone/>
                      </a:pPr>
                      <a:r>
                        <a:rPr lang="en-GB" sz="1600">
                          <a:latin typeface="Roboto"/>
                          <a:ea typeface="Roboto"/>
                          <a:cs typeface="Roboto"/>
                          <a:sym typeface="Roboto"/>
                        </a:rPr>
                        <a:t>zil-lwb</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Roboto"/>
                          <a:ea typeface="Roboto"/>
                          <a:cs typeface="Roboto"/>
                          <a:sym typeface="Roboto"/>
                        </a:rPr>
                        <a:t>--sync=1</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Roboto"/>
                          <a:ea typeface="Roboto"/>
                          <a:cs typeface="Roboto"/>
                          <a:sym typeface="Roboto"/>
                        </a:rPr>
                        <a:t>Current ZIL implementation’s performance.</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0525">
                <a:tc>
                  <a:txBody>
                    <a:bodyPr/>
                    <a:lstStyle/>
                    <a:p>
                      <a:pPr indent="0" lvl="0" marL="0" rtl="0" algn="l">
                        <a:spcBef>
                          <a:spcPts val="0"/>
                        </a:spcBef>
                        <a:spcAft>
                          <a:spcPts val="0"/>
                        </a:spcAft>
                        <a:buNone/>
                      </a:pPr>
                      <a:r>
                        <a:rPr lang="en-GB" sz="1600">
                          <a:latin typeface="Roboto"/>
                          <a:ea typeface="Roboto"/>
                          <a:cs typeface="Roboto"/>
                          <a:sym typeface="Roboto"/>
                        </a:rPr>
                        <a:t>async</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Roboto"/>
                          <a:ea typeface="Roboto"/>
                          <a:cs typeface="Roboto"/>
                          <a:sym typeface="Roboto"/>
                        </a:rPr>
                        <a:t>--sync=0</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GB" sz="1600">
                          <a:latin typeface="Roboto"/>
                          <a:ea typeface="Roboto"/>
                          <a:cs typeface="Roboto"/>
                          <a:sym typeface="Roboto"/>
                        </a:rPr>
                        <a:t>Asynchronous 4k writes. Only dirties in-DRAM state.</a:t>
                      </a:r>
                      <a:br>
                        <a:rPr lang="en-GB" sz="1600">
                          <a:latin typeface="Roboto"/>
                          <a:ea typeface="Roboto"/>
                          <a:cs typeface="Roboto"/>
                          <a:sym typeface="Roboto"/>
                        </a:rPr>
                      </a:br>
                      <a:r>
                        <a:rPr lang="en-GB" sz="1600">
                          <a:latin typeface="Roboto"/>
                          <a:ea typeface="Roboto"/>
                          <a:cs typeface="Roboto"/>
                          <a:sym typeface="Roboto"/>
                        </a:rPr>
                        <a:t>Changes are written back to disks by a background thread.</a:t>
                      </a:r>
                      <a:endParaRPr sz="1600">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pic>
        <p:nvPicPr>
          <p:cNvPr id="1342" name="Google Shape;1342;p61"/>
          <p:cNvPicPr preferRelativeResize="0"/>
          <p:nvPr/>
        </p:nvPicPr>
        <p:blipFill>
          <a:blip r:embed="rId3">
            <a:alphaModFix/>
          </a:blip>
          <a:stretch>
            <a:fillRect/>
          </a:stretch>
        </p:blipFill>
        <p:spPr>
          <a:xfrm>
            <a:off x="4572000" y="778509"/>
            <a:ext cx="4042800" cy="3032088"/>
          </a:xfrm>
          <a:prstGeom prst="rect">
            <a:avLst/>
          </a:prstGeom>
          <a:noFill/>
          <a:ln>
            <a:noFill/>
          </a:ln>
        </p:spPr>
      </p:pic>
      <p:pic>
        <p:nvPicPr>
          <p:cNvPr id="1343" name="Google Shape;1343;p61"/>
          <p:cNvPicPr preferRelativeResize="0"/>
          <p:nvPr/>
        </p:nvPicPr>
        <p:blipFill>
          <a:blip r:embed="rId4">
            <a:alphaModFix/>
          </a:blip>
          <a:stretch>
            <a:fillRect/>
          </a:stretch>
        </p:blipFill>
        <p:spPr>
          <a:xfrm>
            <a:off x="529200" y="778509"/>
            <a:ext cx="4042800" cy="3032088"/>
          </a:xfrm>
          <a:prstGeom prst="rect">
            <a:avLst/>
          </a:prstGeom>
          <a:noFill/>
          <a:ln>
            <a:noFill/>
          </a:ln>
        </p:spPr>
      </p:pic>
      <p:sp>
        <p:nvSpPr>
          <p:cNvPr id="1344" name="Google Shape;1344;p61"/>
          <p:cNvSpPr txBox="1"/>
          <p:nvPr>
            <p:ph idx="4294967295" type="ctrTitle"/>
          </p:nvPr>
        </p:nvSpPr>
        <p:spPr>
          <a:xfrm>
            <a:off x="356400" y="236925"/>
            <a:ext cx="8388000" cy="130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Using</a:t>
            </a:r>
            <a:r>
              <a:rPr lang="en-GB">
                <a:solidFill>
                  <a:srgbClr val="38761D"/>
                </a:solidFill>
                <a:latin typeface="Roboto"/>
                <a:ea typeface="Roboto"/>
                <a:cs typeface="Roboto"/>
                <a:sym typeface="Roboto"/>
              </a:rPr>
              <a:t> Persistent Memory </a:t>
            </a:r>
            <a:r>
              <a:rPr lang="en-GB">
                <a:solidFill>
                  <a:srgbClr val="000000"/>
                </a:solidFill>
                <a:latin typeface="Roboto"/>
                <a:ea typeface="Roboto"/>
                <a:cs typeface="Roboto"/>
                <a:sym typeface="Roboto"/>
              </a:rPr>
              <a:t>as an </a:t>
            </a:r>
            <a:r>
              <a:rPr lang="en-GB">
                <a:solidFill>
                  <a:srgbClr val="3D85C6"/>
                </a:solidFill>
                <a:latin typeface="Roboto"/>
                <a:ea typeface="Roboto"/>
                <a:cs typeface="Roboto"/>
                <a:sym typeface="Roboto"/>
              </a:rPr>
              <a:t>OpenZFS SLOG</a:t>
            </a:r>
            <a:endParaRPr>
              <a:solidFill>
                <a:srgbClr val="3D85C6"/>
              </a:solidFill>
              <a:latin typeface="Roboto"/>
              <a:ea typeface="Roboto"/>
              <a:cs typeface="Roboto"/>
              <a:sym typeface="Roboto"/>
            </a:endParaRPr>
          </a:p>
        </p:txBody>
      </p:sp>
      <p:sp>
        <p:nvSpPr>
          <p:cNvPr id="1345" name="Google Shape;134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46" name="Google Shape;1346;p61"/>
          <p:cNvSpPr txBox="1"/>
          <p:nvPr/>
        </p:nvSpPr>
        <p:spPr>
          <a:xfrm>
            <a:off x="422625" y="3787925"/>
            <a:ext cx="4648200" cy="1151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The ZIL adds between 44us and 72us of latency.</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At numjobs=1 this is 10x the async latency.</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⇒ZFS is unable to </a:t>
            </a:r>
            <a:r>
              <a:rPr lang="en-GB" sz="1600">
                <a:solidFill>
                  <a:schemeClr val="dk1"/>
                </a:solidFill>
                <a:latin typeface="Roboto"/>
                <a:ea typeface="Roboto"/>
                <a:cs typeface="Roboto"/>
                <a:sym typeface="Roboto"/>
              </a:rPr>
              <a:t>exploit</a:t>
            </a:r>
            <a:r>
              <a:rPr lang="en-GB" sz="1600">
                <a:solidFill>
                  <a:schemeClr val="dk1"/>
                </a:solidFill>
                <a:latin typeface="Roboto"/>
                <a:ea typeface="Roboto"/>
                <a:cs typeface="Roboto"/>
                <a:sym typeface="Roboto"/>
              </a:rPr>
              <a:t> PMEM performance.</a:t>
            </a:r>
            <a:endParaRPr sz="1600">
              <a:solidFill>
                <a:schemeClr val="dk1"/>
              </a:solidFill>
              <a:latin typeface="Roboto"/>
              <a:ea typeface="Roboto"/>
              <a:cs typeface="Roboto"/>
              <a:sym typeface="Roboto"/>
            </a:endParaRPr>
          </a:p>
        </p:txBody>
      </p:sp>
      <p:graphicFrame>
        <p:nvGraphicFramePr>
          <p:cNvPr id="1347" name="Google Shape;1347;p61"/>
          <p:cNvGraphicFramePr/>
          <p:nvPr/>
        </p:nvGraphicFramePr>
        <p:xfrm>
          <a:off x="5232550" y="3849538"/>
          <a:ext cx="3000000" cy="3000000"/>
        </p:xfrm>
        <a:graphic>
          <a:graphicData uri="http://schemas.openxmlformats.org/drawingml/2006/table">
            <a:tbl>
              <a:tblPr>
                <a:noFill/>
                <a:tableStyleId>{CD22A62C-787D-4472-9F18-A066B2032EB8}</a:tableStyleId>
              </a:tblPr>
              <a:tblGrid>
                <a:gridCol w="936725"/>
                <a:gridCol w="840425"/>
                <a:gridCol w="840425"/>
                <a:gridCol w="840425"/>
              </a:tblGrid>
              <a:tr h="75750">
                <a:tc>
                  <a:txBody>
                    <a:bodyPr/>
                    <a:lstStyle/>
                    <a:p>
                      <a:pPr indent="0" lvl="0" marL="0" rtl="0" algn="ctr">
                        <a:lnSpc>
                          <a:spcPct val="115000"/>
                        </a:lnSpc>
                        <a:spcBef>
                          <a:spcPts val="0"/>
                        </a:spcBef>
                        <a:spcAft>
                          <a:spcPts val="0"/>
                        </a:spcAft>
                        <a:buNone/>
                      </a:pPr>
                      <a:r>
                        <a:rPr b="1" lang="en-GB" sz="1200">
                          <a:latin typeface="Roboto"/>
                          <a:ea typeface="Roboto"/>
                          <a:cs typeface="Roboto"/>
                          <a:sym typeface="Roboto"/>
                        </a:rPr>
                        <a:t>latency[us]</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1</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4</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8</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114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devdax</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0.6</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3.6</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8.5</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114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fsdax</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2.9</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7.4</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17.5</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114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async</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4.7</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11.6</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12.0</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2114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zil-lwb</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48.0</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62.0</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95.1</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Our Contribution: ZIL-PMEM</a:t>
            </a:r>
            <a:endParaRPr>
              <a:solidFill>
                <a:srgbClr val="000000"/>
              </a:solidFill>
              <a:latin typeface="Roboto"/>
              <a:ea typeface="Roboto"/>
              <a:cs typeface="Roboto"/>
              <a:sym typeface="Roboto"/>
            </a:endParaRPr>
          </a:p>
        </p:txBody>
      </p:sp>
      <p:sp>
        <p:nvSpPr>
          <p:cNvPr id="88" name="Google Shape;88;p17"/>
          <p:cNvSpPr txBox="1"/>
          <p:nvPr/>
        </p:nvSpPr>
        <p:spPr>
          <a:xfrm>
            <a:off x="525600" y="796275"/>
            <a:ext cx="66360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A new ZIL implementation that exclusively targets persistent memory.</a:t>
            </a:r>
            <a:endParaRPr sz="1600">
              <a:latin typeface="Roboto"/>
              <a:ea typeface="Roboto"/>
              <a:cs typeface="Roboto"/>
              <a:sym typeface="Roboto"/>
            </a:endParaRPr>
          </a:p>
        </p:txBody>
      </p:sp>
      <p:sp>
        <p:nvSpPr>
          <p:cNvPr id="89" name="Google Shape;89;p17"/>
          <p:cNvSpPr txBox="1"/>
          <p:nvPr/>
        </p:nvSpPr>
        <p:spPr>
          <a:xfrm>
            <a:off x="6024225" y="1415050"/>
            <a:ext cx="2825700" cy="3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Roboto"/>
                <a:ea typeface="Roboto"/>
                <a:cs typeface="Roboto"/>
                <a:sym typeface="Roboto"/>
              </a:rPr>
              <a:t>I</a:t>
            </a:r>
            <a:r>
              <a:rPr b="1" lang="en-GB" sz="1600">
                <a:latin typeface="Roboto"/>
                <a:ea typeface="Roboto"/>
                <a:cs typeface="Roboto"/>
                <a:sym typeface="Roboto"/>
              </a:rPr>
              <a:t>ntegrated into ZFS</a:t>
            </a:r>
            <a:endParaRPr b="1"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PMEM is added as a </a:t>
            </a:r>
            <a:r>
              <a:rPr b="1" lang="en-GB" sz="1600">
                <a:solidFill>
                  <a:schemeClr val="dk1"/>
                </a:solidFill>
                <a:latin typeface="Roboto"/>
                <a:ea typeface="Roboto"/>
                <a:cs typeface="Roboto"/>
                <a:sym typeface="Roboto"/>
              </a:rPr>
              <a:t>pool- wide resource, </a:t>
            </a:r>
            <a:r>
              <a:rPr lang="en-GB" sz="1600">
                <a:solidFill>
                  <a:schemeClr val="dk1"/>
                </a:solidFill>
                <a:latin typeface="Roboto"/>
                <a:ea typeface="Roboto"/>
                <a:cs typeface="Roboto"/>
                <a:sym typeface="Roboto"/>
              </a:rPr>
              <a:t>shared by all filesystems.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Maintainable </a:t>
            </a:r>
            <a:r>
              <a:rPr b="1" lang="en-GB" sz="1600">
                <a:solidFill>
                  <a:schemeClr val="dk1"/>
                </a:solidFill>
                <a:latin typeface="Roboto"/>
                <a:ea typeface="Roboto"/>
                <a:cs typeface="Roboto"/>
                <a:sym typeface="Roboto"/>
              </a:rPr>
              <a:t>co-existence</a:t>
            </a:r>
            <a:r>
              <a:rPr lang="en-GB" sz="1600">
                <a:solidFill>
                  <a:schemeClr val="dk1"/>
                </a:solidFill>
                <a:latin typeface="Roboto"/>
                <a:ea typeface="Roboto"/>
                <a:cs typeface="Roboto"/>
                <a:sym typeface="Roboto"/>
              </a:rPr>
              <a:t> of ZIL-LWB and ZIL-PMEM.</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90" name="Google Shape;90;p17"/>
          <p:cNvSpPr txBox="1"/>
          <p:nvPr/>
        </p:nvSpPr>
        <p:spPr>
          <a:xfrm>
            <a:off x="446400" y="1415050"/>
            <a:ext cx="2825700" cy="3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Roboto"/>
                <a:ea typeface="Roboto"/>
                <a:cs typeface="Roboto"/>
                <a:sym typeface="Roboto"/>
              </a:rPr>
              <a:t>Performance</a:t>
            </a:r>
            <a:endParaRPr b="1"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Minimal latency overhead on the write path.</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Multicore scalability.</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Mechanism to avoid wasting CPU time if PMEM is overloaded.</a:t>
            </a:r>
            <a:endParaRPr sz="1600">
              <a:solidFill>
                <a:schemeClr val="dk1"/>
              </a:solidFill>
              <a:latin typeface="Roboto"/>
              <a:ea typeface="Roboto"/>
              <a:cs typeface="Roboto"/>
              <a:sym typeface="Roboto"/>
            </a:endParaRPr>
          </a:p>
        </p:txBody>
      </p:sp>
      <p:sp>
        <p:nvSpPr>
          <p:cNvPr id="91" name="Google Shape;91;p17"/>
          <p:cNvSpPr txBox="1"/>
          <p:nvPr/>
        </p:nvSpPr>
        <p:spPr>
          <a:xfrm>
            <a:off x="3272100" y="1415050"/>
            <a:ext cx="2752200" cy="3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latin typeface="Roboto"/>
                <a:ea typeface="Roboto"/>
                <a:cs typeface="Roboto"/>
                <a:sym typeface="Roboto"/>
              </a:rPr>
              <a:t>Correctness</a:t>
            </a:r>
            <a:endParaRPr b="1"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Same guarantees towards userspace as ZIL-LWB.</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Data integrity via software checksums.</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Robust replay algorithm:</a:t>
            </a:r>
            <a:endParaRPr sz="1600">
              <a:solidFill>
                <a:schemeClr val="dk1"/>
              </a:solidFill>
              <a:latin typeface="Roboto"/>
              <a:ea typeface="Roboto"/>
              <a:cs typeface="Roboto"/>
              <a:sym typeface="Roboto"/>
            </a:endParaRPr>
          </a:p>
          <a:p>
            <a:pPr indent="-118800" lvl="0" marL="226800" rtl="0" algn="l">
              <a:spcBef>
                <a:spcPts val="600"/>
              </a:spcBef>
              <a:spcAft>
                <a:spcPts val="0"/>
              </a:spcAft>
              <a:buNone/>
            </a:pPr>
            <a:r>
              <a:rPr lang="en-GB" sz="1600">
                <a:solidFill>
                  <a:schemeClr val="dk1"/>
                </a:solidFill>
                <a:latin typeface="Roboto"/>
                <a:ea typeface="Roboto"/>
                <a:cs typeface="Roboto"/>
                <a:sym typeface="Roboto"/>
              </a:rPr>
              <a:t>- correct handling of offline and online corruption</a:t>
            </a:r>
            <a:endParaRPr sz="1600">
              <a:solidFill>
                <a:schemeClr val="dk1"/>
              </a:solidFill>
              <a:latin typeface="Roboto"/>
              <a:ea typeface="Roboto"/>
              <a:cs typeface="Roboto"/>
              <a:sym typeface="Roboto"/>
            </a:endParaRPr>
          </a:p>
          <a:p>
            <a:pPr indent="-118800" lvl="0" marL="226800" rtl="0" algn="l">
              <a:spcBef>
                <a:spcPts val="600"/>
              </a:spcBef>
              <a:spcAft>
                <a:spcPts val="0"/>
              </a:spcAft>
              <a:buNone/>
            </a:pPr>
            <a:r>
              <a:rPr lang="en-GB" sz="1600">
                <a:solidFill>
                  <a:schemeClr val="dk1"/>
                </a:solidFill>
                <a:latin typeface="Roboto"/>
                <a:ea typeface="Roboto"/>
                <a:cs typeface="Roboto"/>
                <a:sym typeface="Roboto"/>
              </a:rPr>
              <a:t>- crash consistency</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Ensured through unit &amp; integration tests.</a:t>
            </a:r>
            <a:endParaRPr sz="1600">
              <a:solidFill>
                <a:schemeClr val="dk1"/>
              </a:solidFill>
              <a:latin typeface="Roboto"/>
              <a:ea typeface="Roboto"/>
              <a:cs typeface="Roboto"/>
              <a:sym typeface="Roboto"/>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62"/>
          <p:cNvSpPr txBox="1"/>
          <p:nvPr>
            <p:ph idx="4294967295" type="ctrTitle"/>
          </p:nvPr>
        </p:nvSpPr>
        <p:spPr>
          <a:xfrm>
            <a:off x="445350" y="204850"/>
            <a:ext cx="81618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&gt; Latency Analysis</a:t>
            </a:r>
            <a:endParaRPr>
              <a:solidFill>
                <a:srgbClr val="3D85C6"/>
              </a:solidFill>
              <a:latin typeface="Roboto"/>
              <a:ea typeface="Roboto"/>
              <a:cs typeface="Roboto"/>
              <a:sym typeface="Roboto"/>
            </a:endParaRPr>
          </a:p>
        </p:txBody>
      </p:sp>
      <p:sp>
        <p:nvSpPr>
          <p:cNvPr id="1353" name="Google Shape;1353;p62"/>
          <p:cNvSpPr txBox="1"/>
          <p:nvPr/>
        </p:nvSpPr>
        <p:spPr>
          <a:xfrm>
            <a:off x="445350" y="889800"/>
            <a:ext cx="7905900" cy="20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What is causing the disproportional latency gap?</a:t>
            </a:r>
            <a:endParaRPr b="1" sz="1600">
              <a:solidFill>
                <a:schemeClr val="dk1"/>
              </a:solidFill>
              <a:latin typeface="Roboto"/>
              <a:ea typeface="Roboto"/>
              <a:cs typeface="Roboto"/>
              <a:sym typeface="Roboto"/>
            </a:endParaRPr>
          </a:p>
          <a:p>
            <a:pPr indent="0" lvl="0" marL="0" rtl="0" algn="l">
              <a:spcBef>
                <a:spcPts val="600"/>
              </a:spcBef>
              <a:spcAft>
                <a:spcPts val="0"/>
              </a:spcAft>
              <a:buNone/>
            </a:pPr>
            <a:r>
              <a:rPr lang="en-GB" sz="1500">
                <a:solidFill>
                  <a:schemeClr val="dk1"/>
                </a:solidFill>
                <a:latin typeface="Roboto"/>
                <a:ea typeface="Roboto"/>
                <a:cs typeface="Roboto"/>
                <a:sym typeface="Roboto"/>
              </a:rPr>
              <a:t>Method:</a:t>
            </a:r>
            <a:endParaRPr sz="1500">
              <a:solidFill>
                <a:schemeClr val="dk1"/>
              </a:solidFill>
              <a:latin typeface="Roboto"/>
              <a:ea typeface="Roboto"/>
              <a:cs typeface="Roboto"/>
              <a:sym typeface="Roboto"/>
            </a:endParaRPr>
          </a:p>
          <a:p>
            <a:pPr indent="-323850" lvl="0" marL="457200" rtl="0" algn="l">
              <a:spcBef>
                <a:spcPts val="600"/>
              </a:spcBef>
              <a:spcAft>
                <a:spcPts val="0"/>
              </a:spcAft>
              <a:buClr>
                <a:schemeClr val="dk1"/>
              </a:buClr>
              <a:buSzPts val="1500"/>
              <a:buFont typeface="Roboto"/>
              <a:buChar char="●"/>
            </a:pPr>
            <a:r>
              <a:rPr lang="en-GB" sz="1500">
                <a:solidFill>
                  <a:schemeClr val="dk1"/>
                </a:solidFill>
                <a:latin typeface="Roboto"/>
                <a:ea typeface="Roboto"/>
                <a:cs typeface="Roboto"/>
                <a:sym typeface="Roboto"/>
              </a:rPr>
              <a:t>eBPF function boundary </a:t>
            </a:r>
            <a:r>
              <a:rPr lang="en-GB" sz="1500">
                <a:solidFill>
                  <a:schemeClr val="dk1"/>
                </a:solidFill>
                <a:latin typeface="Roboto"/>
                <a:ea typeface="Roboto"/>
                <a:cs typeface="Roboto"/>
                <a:sym typeface="Roboto"/>
              </a:rPr>
              <a:t>instrumentation using bpftrace</a:t>
            </a:r>
            <a:br>
              <a:rPr lang="en-GB" sz="1500">
                <a:solidFill>
                  <a:schemeClr val="dk1"/>
                </a:solidFill>
                <a:latin typeface="Roboto"/>
                <a:ea typeface="Roboto"/>
                <a:cs typeface="Roboto"/>
                <a:sym typeface="Roboto"/>
              </a:rPr>
            </a:br>
            <a:r>
              <a:rPr lang="en-GB" sz="1500">
                <a:solidFill>
                  <a:schemeClr val="dk1"/>
                </a:solidFill>
                <a:latin typeface="Roboto"/>
                <a:ea typeface="Roboto"/>
                <a:cs typeface="Roboto"/>
                <a:sym typeface="Roboto"/>
              </a:rPr>
              <a:t>⇒ Aggregate </a:t>
            </a:r>
            <a:r>
              <a:rPr lang="en-GB" sz="1500">
                <a:solidFill>
                  <a:schemeClr val="dk1"/>
                </a:solidFill>
                <a:latin typeface="Roboto"/>
                <a:ea typeface="Roboto"/>
                <a:cs typeface="Roboto"/>
                <a:sym typeface="Roboto"/>
              </a:rPr>
              <a:t>sum of wall-clock</a:t>
            </a:r>
            <a:r>
              <a:rPr lang="en-GB" sz="1500">
                <a:solidFill>
                  <a:schemeClr val="dk1"/>
                </a:solidFill>
                <a:latin typeface="Roboto"/>
                <a:ea typeface="Roboto"/>
                <a:cs typeface="Roboto"/>
                <a:sym typeface="Roboto"/>
              </a:rPr>
              <a:t> time spent in subsystems involved in write() syscall.</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n-GB" sz="1500">
                <a:solidFill>
                  <a:schemeClr val="dk1"/>
                </a:solidFill>
                <a:latin typeface="Roboto"/>
                <a:ea typeface="Roboto"/>
                <a:cs typeface="Roboto"/>
                <a:sym typeface="Roboto"/>
              </a:rPr>
              <a:t>Dissect aggregates based on the following model:</a:t>
            </a:r>
            <a:endParaRPr sz="1500">
              <a:solidFill>
                <a:schemeClr val="dk1"/>
              </a:solidFill>
              <a:latin typeface="Roboto"/>
              <a:ea typeface="Roboto"/>
              <a:cs typeface="Roboto"/>
              <a:sym typeface="Roboto"/>
            </a:endParaRPr>
          </a:p>
        </p:txBody>
      </p:sp>
      <p:sp>
        <p:nvSpPr>
          <p:cNvPr id="1354" name="Google Shape;1354;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55" name="Google Shape;1355;p62"/>
          <p:cNvSpPr/>
          <p:nvPr/>
        </p:nvSpPr>
        <p:spPr>
          <a:xfrm>
            <a:off x="2246200" y="2582450"/>
            <a:ext cx="6580500" cy="334500"/>
          </a:xfrm>
          <a:prstGeom prst="rect">
            <a:avLst/>
          </a:prstGeom>
          <a:no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zfs_write</a:t>
            </a:r>
            <a:endParaRPr>
              <a:latin typeface="Roboto"/>
              <a:ea typeface="Roboto"/>
              <a:cs typeface="Roboto"/>
              <a:sym typeface="Roboto"/>
            </a:endParaRPr>
          </a:p>
        </p:txBody>
      </p:sp>
      <p:sp>
        <p:nvSpPr>
          <p:cNvPr id="1356" name="Google Shape;1356;p62"/>
          <p:cNvSpPr/>
          <p:nvPr/>
        </p:nvSpPr>
        <p:spPr>
          <a:xfrm>
            <a:off x="5420050" y="3318025"/>
            <a:ext cx="1240800" cy="3345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300">
                <a:latin typeface="Roboto"/>
                <a:ea typeface="Roboto"/>
                <a:cs typeface="Roboto"/>
                <a:sym typeface="Roboto"/>
              </a:rPr>
              <a:t>lwb-fill-timeout</a:t>
            </a:r>
            <a:endParaRPr sz="1300">
              <a:latin typeface="Roboto"/>
              <a:ea typeface="Roboto"/>
              <a:cs typeface="Roboto"/>
              <a:sym typeface="Roboto"/>
            </a:endParaRPr>
          </a:p>
        </p:txBody>
      </p:sp>
      <p:sp>
        <p:nvSpPr>
          <p:cNvPr id="1357" name="Google Shape;1357;p62"/>
          <p:cNvSpPr/>
          <p:nvPr/>
        </p:nvSpPr>
        <p:spPr>
          <a:xfrm>
            <a:off x="7852255" y="3318046"/>
            <a:ext cx="997800" cy="334500"/>
          </a:xfrm>
          <a:prstGeom prst="rect">
            <a:avLst/>
          </a:prstGeom>
          <a:solidFill>
            <a:srgbClr val="93C47D"/>
          </a:solid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lwb-other</a:t>
            </a:r>
            <a:endParaRPr>
              <a:latin typeface="Roboto"/>
              <a:ea typeface="Roboto"/>
              <a:cs typeface="Roboto"/>
              <a:sym typeface="Roboto"/>
            </a:endParaRPr>
          </a:p>
        </p:txBody>
      </p:sp>
      <p:sp>
        <p:nvSpPr>
          <p:cNvPr id="1358" name="Google Shape;1358;p62"/>
          <p:cNvSpPr/>
          <p:nvPr/>
        </p:nvSpPr>
        <p:spPr>
          <a:xfrm>
            <a:off x="6706644" y="3318021"/>
            <a:ext cx="1099800" cy="3345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lwb-ziowait</a:t>
            </a:r>
            <a:endParaRPr>
              <a:latin typeface="Roboto"/>
              <a:ea typeface="Roboto"/>
              <a:cs typeface="Roboto"/>
              <a:sym typeface="Roboto"/>
            </a:endParaRPr>
          </a:p>
        </p:txBody>
      </p:sp>
      <p:sp>
        <p:nvSpPr>
          <p:cNvPr id="1359" name="Google Shape;1359;p62"/>
          <p:cNvSpPr/>
          <p:nvPr/>
        </p:nvSpPr>
        <p:spPr>
          <a:xfrm>
            <a:off x="6706650" y="3685800"/>
            <a:ext cx="644400" cy="3345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pmem</a:t>
            </a:r>
            <a:endParaRPr>
              <a:latin typeface="Roboto"/>
              <a:ea typeface="Roboto"/>
              <a:cs typeface="Roboto"/>
              <a:sym typeface="Roboto"/>
            </a:endParaRPr>
          </a:p>
        </p:txBody>
      </p:sp>
      <p:sp>
        <p:nvSpPr>
          <p:cNvPr id="1360" name="Google Shape;1360;p62"/>
          <p:cNvSpPr/>
          <p:nvPr/>
        </p:nvSpPr>
        <p:spPr>
          <a:xfrm>
            <a:off x="7390345" y="3685790"/>
            <a:ext cx="416400" cy="334500"/>
          </a:xfrm>
          <a:prstGeom prst="rect">
            <a:avLst/>
          </a:prstGeom>
          <a:solidFill>
            <a:srgbClr val="D5A6BD"/>
          </a:solid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ZIO</a:t>
            </a:r>
            <a:endParaRPr>
              <a:latin typeface="Roboto"/>
              <a:ea typeface="Roboto"/>
              <a:cs typeface="Roboto"/>
              <a:sym typeface="Roboto"/>
            </a:endParaRPr>
          </a:p>
        </p:txBody>
      </p:sp>
      <p:sp>
        <p:nvSpPr>
          <p:cNvPr id="1361" name="Google Shape;1361;p62"/>
          <p:cNvSpPr/>
          <p:nvPr/>
        </p:nvSpPr>
        <p:spPr>
          <a:xfrm>
            <a:off x="4227298" y="2950238"/>
            <a:ext cx="4607400" cy="334500"/>
          </a:xfrm>
          <a:prstGeom prst="rect">
            <a:avLst/>
          </a:prstGeom>
          <a:no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zil_commit</a:t>
            </a:r>
            <a:endParaRPr>
              <a:latin typeface="Roboto"/>
              <a:ea typeface="Roboto"/>
              <a:cs typeface="Roboto"/>
              <a:sym typeface="Roboto"/>
            </a:endParaRPr>
          </a:p>
        </p:txBody>
      </p:sp>
      <p:sp>
        <p:nvSpPr>
          <p:cNvPr id="1362" name="Google Shape;1362;p62"/>
          <p:cNvSpPr/>
          <p:nvPr/>
        </p:nvSpPr>
        <p:spPr>
          <a:xfrm>
            <a:off x="2246200" y="2950250"/>
            <a:ext cx="741900" cy="334500"/>
          </a:xfrm>
          <a:prstGeom prst="rect">
            <a:avLst/>
          </a:prstGeom>
          <a:no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async</a:t>
            </a:r>
            <a:endParaRPr>
              <a:latin typeface="Roboto"/>
              <a:ea typeface="Roboto"/>
              <a:cs typeface="Roboto"/>
              <a:sym typeface="Roboto"/>
            </a:endParaRPr>
          </a:p>
        </p:txBody>
      </p:sp>
      <p:sp>
        <p:nvSpPr>
          <p:cNvPr id="1363" name="Google Shape;1363;p62"/>
          <p:cNvSpPr/>
          <p:nvPr/>
        </p:nvSpPr>
        <p:spPr>
          <a:xfrm>
            <a:off x="3022388" y="2950256"/>
            <a:ext cx="1170600" cy="3345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a:latin typeface="Roboto"/>
                <a:ea typeface="Roboto"/>
                <a:cs typeface="Roboto"/>
                <a:sym typeface="Roboto"/>
              </a:rPr>
              <a:t>zfs_log_write</a:t>
            </a:r>
            <a:endParaRPr>
              <a:latin typeface="Roboto"/>
              <a:ea typeface="Roboto"/>
              <a:cs typeface="Roboto"/>
              <a:sym typeface="Roboto"/>
            </a:endParaRPr>
          </a:p>
        </p:txBody>
      </p:sp>
      <p:sp>
        <p:nvSpPr>
          <p:cNvPr id="1364" name="Google Shape;1364;p62"/>
          <p:cNvSpPr/>
          <p:nvPr/>
        </p:nvSpPr>
        <p:spPr>
          <a:xfrm>
            <a:off x="4265138" y="3318013"/>
            <a:ext cx="1133400" cy="3345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100">
                <a:latin typeface="Roboto"/>
                <a:ea typeface="Roboto"/>
                <a:cs typeface="Roboto"/>
                <a:sym typeface="Roboto"/>
              </a:rPr>
              <a:t>zil_process_commit_list</a:t>
            </a:r>
            <a:endParaRPr sz="1100">
              <a:latin typeface="Roboto"/>
              <a:ea typeface="Roboto"/>
              <a:cs typeface="Roboto"/>
              <a:sym typeface="Roboto"/>
            </a:endParaRPr>
          </a:p>
        </p:txBody>
      </p:sp>
      <p:sp>
        <p:nvSpPr>
          <p:cNvPr id="1365" name="Google Shape;1365;p62"/>
          <p:cNvSpPr/>
          <p:nvPr/>
        </p:nvSpPr>
        <p:spPr>
          <a:xfrm>
            <a:off x="502337" y="2582450"/>
            <a:ext cx="643200" cy="287400"/>
          </a:xfrm>
          <a:prstGeom prst="rect">
            <a:avLst/>
          </a:prstGeom>
          <a:no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derived</a:t>
            </a:r>
            <a:endParaRPr sz="1200">
              <a:latin typeface="Roboto"/>
              <a:ea typeface="Roboto"/>
              <a:cs typeface="Roboto"/>
              <a:sym typeface="Roboto"/>
            </a:endParaRPr>
          </a:p>
        </p:txBody>
      </p:sp>
      <p:sp>
        <p:nvSpPr>
          <p:cNvPr id="1366" name="Google Shape;1366;p62"/>
          <p:cNvSpPr/>
          <p:nvPr/>
        </p:nvSpPr>
        <p:spPr>
          <a:xfrm>
            <a:off x="1255546" y="2582450"/>
            <a:ext cx="743400" cy="287400"/>
          </a:xfrm>
          <a:prstGeom prst="rect">
            <a:avLst/>
          </a:prstGeom>
          <a:no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100">
                <a:latin typeface="Roboto"/>
                <a:ea typeface="Roboto"/>
                <a:cs typeface="Roboto"/>
                <a:sym typeface="Roboto"/>
              </a:rPr>
              <a:t>measured</a:t>
            </a:r>
            <a:endParaRPr sz="1100">
              <a:latin typeface="Roboto"/>
              <a:ea typeface="Roboto"/>
              <a:cs typeface="Roboto"/>
              <a:sym typeface="Roboto"/>
            </a:endParaRPr>
          </a:p>
        </p:txBody>
      </p:sp>
      <p:sp>
        <p:nvSpPr>
          <p:cNvPr id="1367" name="Google Shape;1367;p62"/>
          <p:cNvSpPr/>
          <p:nvPr/>
        </p:nvSpPr>
        <p:spPr>
          <a:xfrm>
            <a:off x="502322" y="2926875"/>
            <a:ext cx="1496700" cy="287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ZIL: LWB specific</a:t>
            </a:r>
            <a:endParaRPr sz="1200">
              <a:latin typeface="Roboto"/>
              <a:ea typeface="Roboto"/>
              <a:cs typeface="Roboto"/>
              <a:sym typeface="Roboto"/>
            </a:endParaRPr>
          </a:p>
        </p:txBody>
      </p:sp>
      <p:sp>
        <p:nvSpPr>
          <p:cNvPr id="1368" name="Google Shape;1368;p62"/>
          <p:cNvSpPr/>
          <p:nvPr/>
        </p:nvSpPr>
        <p:spPr>
          <a:xfrm>
            <a:off x="502325" y="3271300"/>
            <a:ext cx="1496700" cy="287400"/>
          </a:xfrm>
          <a:prstGeom prst="rect">
            <a:avLst/>
          </a:prstGeom>
          <a:solidFill>
            <a:srgbClr val="9FC5E8"/>
          </a:solidFill>
          <a:ln cap="flat" cmpd="sng" w="19050">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ZIL: ITX</a:t>
            </a:r>
            <a:endParaRPr sz="1200">
              <a:latin typeface="Roboto"/>
              <a:ea typeface="Roboto"/>
              <a:cs typeface="Roboto"/>
              <a:sym typeface="Roboto"/>
            </a:endParaRPr>
          </a:p>
        </p:txBody>
      </p:sp>
      <p:sp>
        <p:nvSpPr>
          <p:cNvPr id="1369" name="Google Shape;1369;p62"/>
          <p:cNvSpPr/>
          <p:nvPr/>
        </p:nvSpPr>
        <p:spPr>
          <a:xfrm>
            <a:off x="502324" y="3615725"/>
            <a:ext cx="1496700" cy="2874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/dev/pmem driver</a:t>
            </a:r>
            <a:endParaRPr sz="1200">
              <a:latin typeface="Roboto"/>
              <a:ea typeface="Roboto"/>
              <a:cs typeface="Roboto"/>
              <a:sym typeface="Roboto"/>
            </a:endParaRPr>
          </a:p>
        </p:txBody>
      </p:sp>
      <p:sp>
        <p:nvSpPr>
          <p:cNvPr id="1370" name="Google Shape;1370;p62"/>
          <p:cNvSpPr/>
          <p:nvPr/>
        </p:nvSpPr>
        <p:spPr>
          <a:xfrm>
            <a:off x="502350" y="3960150"/>
            <a:ext cx="1496700" cy="287400"/>
          </a:xfrm>
          <a:prstGeom prst="rect">
            <a:avLst/>
          </a:prstGeom>
          <a:solidFill>
            <a:srgbClr val="D5A6BD"/>
          </a:solidFill>
          <a:ln cap="flat" cmpd="sng" w="19050">
            <a:solidFill>
              <a:schemeClr val="dk2"/>
            </a:solidFill>
            <a:prstDash val="dash"/>
            <a:round/>
            <a:headEnd len="sm" w="sm" type="none"/>
            <a:tailEnd len="sm" w="sm" type="none"/>
          </a:ln>
        </p:spPr>
        <p:txBody>
          <a:bodyPr anchorCtr="0" anchor="ctr" bIns="18000" lIns="54000" spcFirstLastPara="1" rIns="54000" wrap="square" tIns="18000">
            <a:noAutofit/>
          </a:bodyPr>
          <a:lstStyle/>
          <a:p>
            <a:pPr indent="0" lvl="0" marL="0" rtl="0" algn="ctr">
              <a:spcBef>
                <a:spcPts val="0"/>
              </a:spcBef>
              <a:spcAft>
                <a:spcPts val="0"/>
              </a:spcAft>
              <a:buNone/>
            </a:pPr>
            <a:r>
              <a:rPr lang="en-GB" sz="1200">
                <a:latin typeface="Roboto"/>
                <a:ea typeface="Roboto"/>
                <a:cs typeface="Roboto"/>
                <a:sym typeface="Roboto"/>
              </a:rPr>
              <a:t>ZIO: ZFS IO Pipeline</a:t>
            </a:r>
            <a:endParaRPr sz="1200">
              <a:latin typeface="Roboto"/>
              <a:ea typeface="Roboto"/>
              <a:cs typeface="Roboto"/>
              <a:sym typeface="Roboto"/>
            </a:endParaRPr>
          </a:p>
        </p:txBody>
      </p:sp>
      <p:cxnSp>
        <p:nvCxnSpPr>
          <p:cNvPr id="1371" name="Google Shape;1371;p62"/>
          <p:cNvCxnSpPr/>
          <p:nvPr/>
        </p:nvCxnSpPr>
        <p:spPr>
          <a:xfrm>
            <a:off x="2104725" y="2422950"/>
            <a:ext cx="0" cy="1992600"/>
          </a:xfrm>
          <a:prstGeom prst="straightConnector1">
            <a:avLst/>
          </a:prstGeom>
          <a:noFill/>
          <a:ln cap="flat" cmpd="sng" w="9525">
            <a:solidFill>
              <a:schemeClr val="dk2"/>
            </a:solidFill>
            <a:prstDash val="solid"/>
            <a:round/>
            <a:headEnd len="med" w="med" type="none"/>
            <a:tailEnd len="med" w="med" type="none"/>
          </a:ln>
        </p:spPr>
      </p:cxnSp>
      <p:sp>
        <p:nvSpPr>
          <p:cNvPr id="1372" name="Google Shape;1372;p62"/>
          <p:cNvSpPr txBox="1"/>
          <p:nvPr/>
        </p:nvSpPr>
        <p:spPr>
          <a:xfrm>
            <a:off x="445350" y="4471200"/>
            <a:ext cx="79059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500">
                <a:solidFill>
                  <a:schemeClr val="dk1"/>
                </a:solidFill>
                <a:latin typeface="Roboto"/>
                <a:ea typeface="Roboto"/>
                <a:cs typeface="Roboto"/>
                <a:sym typeface="Roboto"/>
              </a:rPr>
              <a:t>Note: Measurement overhead is significant (~10us per write() syscall @ 1 thread).</a:t>
            </a:r>
            <a:endParaRPr sz="1500">
              <a:solidFill>
                <a:schemeClr val="dk1"/>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63"/>
          <p:cNvSpPr txBox="1"/>
          <p:nvPr>
            <p:ph idx="4294967295" type="ctrTitle"/>
          </p:nvPr>
        </p:nvSpPr>
        <p:spPr>
          <a:xfrm>
            <a:off x="445350" y="204850"/>
            <a:ext cx="81618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&gt; Latency Analysis (ctd.)</a:t>
            </a:r>
            <a:endParaRPr>
              <a:solidFill>
                <a:srgbClr val="3D85C6"/>
              </a:solidFill>
              <a:latin typeface="Roboto"/>
              <a:ea typeface="Roboto"/>
              <a:cs typeface="Roboto"/>
              <a:sym typeface="Roboto"/>
            </a:endParaRPr>
          </a:p>
        </p:txBody>
      </p:sp>
      <p:sp>
        <p:nvSpPr>
          <p:cNvPr id="1378" name="Google Shape;1378;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379" name="Google Shape;1379;p63"/>
          <p:cNvPicPr preferRelativeResize="0"/>
          <p:nvPr/>
        </p:nvPicPr>
        <p:blipFill rotWithShape="1">
          <a:blip r:embed="rId3">
            <a:alphaModFix/>
          </a:blip>
          <a:srcRect b="0" l="0" r="23230" t="5926"/>
          <a:stretch/>
        </p:blipFill>
        <p:spPr>
          <a:xfrm>
            <a:off x="360100" y="1026943"/>
            <a:ext cx="3707284" cy="3145160"/>
          </a:xfrm>
          <a:prstGeom prst="rect">
            <a:avLst/>
          </a:prstGeom>
          <a:noFill/>
          <a:ln>
            <a:noFill/>
          </a:ln>
        </p:spPr>
      </p:pic>
      <p:pic>
        <p:nvPicPr>
          <p:cNvPr id="1380" name="Google Shape;1380;p63"/>
          <p:cNvPicPr preferRelativeResize="0"/>
          <p:nvPr/>
        </p:nvPicPr>
        <p:blipFill rotWithShape="1">
          <a:blip r:embed="rId4">
            <a:alphaModFix/>
          </a:blip>
          <a:srcRect b="0" l="0" r="0" t="5926"/>
          <a:stretch/>
        </p:blipFill>
        <p:spPr>
          <a:xfrm>
            <a:off x="4067379" y="1026943"/>
            <a:ext cx="4829272" cy="3145160"/>
          </a:xfrm>
          <a:prstGeom prst="rect">
            <a:avLst/>
          </a:prstGeom>
          <a:noFill/>
          <a:ln>
            <a:noFill/>
          </a:ln>
        </p:spPr>
      </p:pic>
      <p:sp>
        <p:nvSpPr>
          <p:cNvPr id="1381" name="Google Shape;1381;p63"/>
          <p:cNvSpPr txBox="1"/>
          <p:nvPr/>
        </p:nvSpPr>
        <p:spPr>
          <a:xfrm>
            <a:off x="928897" y="813600"/>
            <a:ext cx="31383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200">
                <a:solidFill>
                  <a:schemeClr val="dk1"/>
                </a:solidFill>
                <a:latin typeface="Roboto"/>
                <a:ea typeface="Roboto"/>
                <a:cs typeface="Roboto"/>
                <a:sym typeface="Roboto"/>
              </a:rPr>
              <a:t>Absolute</a:t>
            </a:r>
            <a:endParaRPr sz="1200">
              <a:solidFill>
                <a:schemeClr val="dk1"/>
              </a:solidFill>
              <a:latin typeface="Roboto"/>
              <a:ea typeface="Roboto"/>
              <a:cs typeface="Roboto"/>
              <a:sym typeface="Roboto"/>
            </a:endParaRPr>
          </a:p>
        </p:txBody>
      </p:sp>
      <p:sp>
        <p:nvSpPr>
          <p:cNvPr id="1382" name="Google Shape;1382;p63"/>
          <p:cNvSpPr txBox="1"/>
          <p:nvPr/>
        </p:nvSpPr>
        <p:spPr>
          <a:xfrm>
            <a:off x="4467385" y="813600"/>
            <a:ext cx="31383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200">
                <a:solidFill>
                  <a:schemeClr val="dk1"/>
                </a:solidFill>
                <a:latin typeface="Roboto"/>
                <a:ea typeface="Roboto"/>
                <a:cs typeface="Roboto"/>
                <a:sym typeface="Roboto"/>
              </a:rPr>
              <a:t>Relative</a:t>
            </a:r>
            <a:endParaRPr sz="1200">
              <a:solidFill>
                <a:schemeClr val="dk1"/>
              </a:solidFill>
              <a:latin typeface="Roboto"/>
              <a:ea typeface="Roboto"/>
              <a:cs typeface="Roboto"/>
              <a:sym typeface="Roboto"/>
            </a:endParaRPr>
          </a:p>
        </p:txBody>
      </p:sp>
      <p:sp>
        <p:nvSpPr>
          <p:cNvPr id="1383" name="Google Shape;1383;p63"/>
          <p:cNvSpPr txBox="1"/>
          <p:nvPr/>
        </p:nvSpPr>
        <p:spPr>
          <a:xfrm>
            <a:off x="619725" y="4172150"/>
            <a:ext cx="7431900" cy="801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The ZIO pipeline is responsible for ~50% of total latency.</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ZIO overhead with low-latency devices is a known problem; no low-hanging fruit.</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LWBs add significant latency overhead as well and are unnecessary with PMEM.</a:t>
            </a:r>
            <a:endParaRPr sz="1600">
              <a:solidFill>
                <a:schemeClr val="dk1"/>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64"/>
          <p:cNvSpPr txBox="1"/>
          <p:nvPr>
            <p:ph idx="4294967295" type="ctrTitle"/>
          </p:nvPr>
        </p:nvSpPr>
        <p:spPr>
          <a:xfrm>
            <a:off x="446400" y="204825"/>
            <a:ext cx="7506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Basic </a:t>
            </a:r>
            <a:r>
              <a:rPr lang="en-GB">
                <a:solidFill>
                  <a:srgbClr val="000000"/>
                </a:solidFill>
                <a:latin typeface="Roboto"/>
                <a:ea typeface="Roboto"/>
                <a:cs typeface="Roboto"/>
                <a:sym typeface="Roboto"/>
              </a:rPr>
              <a:t>In-PMEM Format</a:t>
            </a:r>
            <a:endParaRPr>
              <a:solidFill>
                <a:srgbClr val="000000"/>
              </a:solidFill>
              <a:latin typeface="Roboto"/>
              <a:ea typeface="Roboto"/>
              <a:cs typeface="Roboto"/>
              <a:sym typeface="Roboto"/>
            </a:endParaRPr>
          </a:p>
        </p:txBody>
      </p:sp>
      <p:sp>
        <p:nvSpPr>
          <p:cNvPr id="1389" name="Google Shape;1389;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90" name="Google Shape;1390;p64"/>
          <p:cNvSpPr/>
          <p:nvPr/>
        </p:nvSpPr>
        <p:spPr>
          <a:xfrm>
            <a:off x="972000" y="3924000"/>
            <a:ext cx="7200000" cy="75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97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4"/>
          <p:cNvSpPr/>
          <p:nvPr/>
        </p:nvSpPr>
        <p:spPr>
          <a:xfrm>
            <a:off x="241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p:cNvSpPr/>
          <p:nvPr/>
        </p:nvSpPr>
        <p:spPr>
          <a:xfrm>
            <a:off x="385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p:cNvSpPr/>
          <p:nvPr/>
        </p:nvSpPr>
        <p:spPr>
          <a:xfrm>
            <a:off x="529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p:cNvSpPr/>
          <p:nvPr/>
        </p:nvSpPr>
        <p:spPr>
          <a:xfrm>
            <a:off x="673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4"/>
          <p:cNvSpPr txBox="1"/>
          <p:nvPr/>
        </p:nvSpPr>
        <p:spPr>
          <a:xfrm>
            <a:off x="97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#0</a:t>
            </a:r>
            <a:endParaRPr sz="1000">
              <a:latin typeface="Roboto"/>
              <a:ea typeface="Roboto"/>
              <a:cs typeface="Roboto"/>
              <a:sym typeface="Roboto"/>
            </a:endParaRPr>
          </a:p>
        </p:txBody>
      </p:sp>
      <p:sp>
        <p:nvSpPr>
          <p:cNvPr id="1397" name="Google Shape;1397;p64"/>
          <p:cNvSpPr txBox="1"/>
          <p:nvPr/>
        </p:nvSpPr>
        <p:spPr>
          <a:xfrm>
            <a:off x="241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#1</a:t>
            </a:r>
            <a:endParaRPr sz="1000">
              <a:latin typeface="Roboto"/>
              <a:ea typeface="Roboto"/>
              <a:cs typeface="Roboto"/>
              <a:sym typeface="Roboto"/>
            </a:endParaRPr>
          </a:p>
        </p:txBody>
      </p:sp>
      <p:sp>
        <p:nvSpPr>
          <p:cNvPr id="1398" name="Google Shape;1398;p64"/>
          <p:cNvSpPr txBox="1"/>
          <p:nvPr/>
        </p:nvSpPr>
        <p:spPr>
          <a:xfrm>
            <a:off x="385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#2</a:t>
            </a:r>
            <a:endParaRPr sz="1000">
              <a:latin typeface="Roboto"/>
              <a:ea typeface="Roboto"/>
              <a:cs typeface="Roboto"/>
              <a:sym typeface="Roboto"/>
            </a:endParaRPr>
          </a:p>
        </p:txBody>
      </p:sp>
      <p:sp>
        <p:nvSpPr>
          <p:cNvPr id="1399" name="Google Shape;1399;p64"/>
          <p:cNvSpPr txBox="1"/>
          <p:nvPr/>
        </p:nvSpPr>
        <p:spPr>
          <a:xfrm>
            <a:off x="529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#3</a:t>
            </a:r>
            <a:endParaRPr sz="1000">
              <a:latin typeface="Roboto"/>
              <a:ea typeface="Roboto"/>
              <a:cs typeface="Roboto"/>
              <a:sym typeface="Roboto"/>
            </a:endParaRPr>
          </a:p>
        </p:txBody>
      </p:sp>
      <p:sp>
        <p:nvSpPr>
          <p:cNvPr id="1400" name="Google Shape;1400;p64"/>
          <p:cNvSpPr txBox="1"/>
          <p:nvPr/>
        </p:nvSpPr>
        <p:spPr>
          <a:xfrm>
            <a:off x="673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#4</a:t>
            </a:r>
            <a:endParaRPr sz="1000">
              <a:latin typeface="Roboto"/>
              <a:ea typeface="Roboto"/>
              <a:cs typeface="Roboto"/>
              <a:sym typeface="Roboto"/>
            </a:endParaRPr>
          </a:p>
        </p:txBody>
      </p:sp>
      <p:sp>
        <p:nvSpPr>
          <p:cNvPr id="1401" name="Google Shape;1401;p64"/>
          <p:cNvSpPr/>
          <p:nvPr/>
        </p:nvSpPr>
        <p:spPr>
          <a:xfrm>
            <a:off x="5694400" y="2937625"/>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4"/>
          <p:cNvSpPr/>
          <p:nvPr/>
        </p:nvSpPr>
        <p:spPr>
          <a:xfrm>
            <a:off x="5513725" y="1411200"/>
            <a:ext cx="1119300" cy="472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Fixed-length</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Header</a:t>
            </a:r>
            <a:endParaRPr sz="1000">
              <a:latin typeface="Roboto"/>
              <a:ea typeface="Roboto"/>
              <a:cs typeface="Roboto"/>
              <a:sym typeface="Roboto"/>
            </a:endParaRPr>
          </a:p>
        </p:txBody>
      </p:sp>
      <p:sp>
        <p:nvSpPr>
          <p:cNvPr id="1403" name="Google Shape;1403;p64"/>
          <p:cNvSpPr/>
          <p:nvPr/>
        </p:nvSpPr>
        <p:spPr>
          <a:xfrm>
            <a:off x="6625875" y="1411200"/>
            <a:ext cx="13035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Variable-length body</a:t>
            </a:r>
            <a:endParaRPr sz="1000">
              <a:latin typeface="Roboto"/>
              <a:ea typeface="Roboto"/>
              <a:cs typeface="Roboto"/>
              <a:sym typeface="Roboto"/>
            </a:endParaRPr>
          </a:p>
        </p:txBody>
      </p:sp>
      <p:sp>
        <p:nvSpPr>
          <p:cNvPr id="1404" name="Google Shape;1404;p64"/>
          <p:cNvSpPr/>
          <p:nvPr/>
        </p:nvSpPr>
        <p:spPr>
          <a:xfrm>
            <a:off x="7929375" y="1411200"/>
            <a:ext cx="664800" cy="47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padding to next</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256B</a:t>
            </a:r>
            <a:endParaRPr sz="1000">
              <a:latin typeface="Roboto"/>
              <a:ea typeface="Roboto"/>
              <a:cs typeface="Roboto"/>
              <a:sym typeface="Roboto"/>
            </a:endParaRPr>
          </a:p>
        </p:txBody>
      </p:sp>
      <p:sp>
        <p:nvSpPr>
          <p:cNvPr id="1405" name="Google Shape;1405;p64"/>
          <p:cNvSpPr/>
          <p:nvPr/>
        </p:nvSpPr>
        <p:spPr>
          <a:xfrm>
            <a:off x="56944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06" name="Google Shape;1406;p64"/>
          <p:cNvSpPr/>
          <p:nvPr/>
        </p:nvSpPr>
        <p:spPr>
          <a:xfrm>
            <a:off x="5784400" y="2937625"/>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07" name="Google Shape;1407;p64"/>
          <p:cNvSpPr/>
          <p:nvPr/>
        </p:nvSpPr>
        <p:spPr>
          <a:xfrm>
            <a:off x="6093700" y="2937625"/>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1408" name="Google Shape;1408;p64"/>
          <p:cNvGrpSpPr/>
          <p:nvPr/>
        </p:nvGrpSpPr>
        <p:grpSpPr>
          <a:xfrm>
            <a:off x="5694400" y="2893127"/>
            <a:ext cx="2880000" cy="44373"/>
            <a:chOff x="4246600" y="2303725"/>
            <a:chExt cx="2880000" cy="633900"/>
          </a:xfrm>
        </p:grpSpPr>
        <p:sp>
          <p:nvSpPr>
            <p:cNvPr id="1409" name="Google Shape;1409;p64"/>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4"/>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4"/>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4"/>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4"/>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4"/>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4"/>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4"/>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4"/>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4"/>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4"/>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4"/>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4"/>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4"/>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4"/>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4"/>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4"/>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4"/>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4"/>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4"/>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4"/>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4"/>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4"/>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4"/>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4"/>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4"/>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4"/>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4"/>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64"/>
          <p:cNvSpPr/>
          <p:nvPr/>
        </p:nvSpPr>
        <p:spPr>
          <a:xfrm>
            <a:off x="61435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42" name="Google Shape;1442;p64"/>
          <p:cNvSpPr/>
          <p:nvPr/>
        </p:nvSpPr>
        <p:spPr>
          <a:xfrm>
            <a:off x="6233500" y="2937625"/>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43" name="Google Shape;1443;p64"/>
          <p:cNvSpPr/>
          <p:nvPr/>
        </p:nvSpPr>
        <p:spPr>
          <a:xfrm>
            <a:off x="6817600" y="2937625"/>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44" name="Google Shape;1444;p64"/>
          <p:cNvSpPr/>
          <p:nvPr/>
        </p:nvSpPr>
        <p:spPr>
          <a:xfrm>
            <a:off x="68644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45" name="Google Shape;1445;p64"/>
          <p:cNvSpPr/>
          <p:nvPr/>
        </p:nvSpPr>
        <p:spPr>
          <a:xfrm>
            <a:off x="6955800" y="2937625"/>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46" name="Google Shape;1446;p64"/>
          <p:cNvSpPr/>
          <p:nvPr/>
        </p:nvSpPr>
        <p:spPr>
          <a:xfrm>
            <a:off x="7133600" y="2937625"/>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cxnSp>
        <p:nvCxnSpPr>
          <p:cNvPr id="1447" name="Google Shape;1447;p64"/>
          <p:cNvCxnSpPr/>
          <p:nvPr/>
        </p:nvCxnSpPr>
        <p:spPr>
          <a:xfrm rot="10800000">
            <a:off x="5693725" y="3569475"/>
            <a:ext cx="1046400" cy="383400"/>
          </a:xfrm>
          <a:prstGeom prst="straightConnector1">
            <a:avLst/>
          </a:prstGeom>
          <a:noFill/>
          <a:ln cap="flat" cmpd="sng" w="9525">
            <a:solidFill>
              <a:schemeClr val="dk2"/>
            </a:solidFill>
            <a:prstDash val="solid"/>
            <a:round/>
            <a:headEnd len="med" w="med" type="none"/>
            <a:tailEnd len="med" w="med" type="none"/>
          </a:ln>
        </p:spPr>
      </p:cxnSp>
      <p:cxnSp>
        <p:nvCxnSpPr>
          <p:cNvPr id="1448" name="Google Shape;1448;p64"/>
          <p:cNvCxnSpPr/>
          <p:nvPr/>
        </p:nvCxnSpPr>
        <p:spPr>
          <a:xfrm flipH="1" rot="10800000">
            <a:off x="8177225" y="3571875"/>
            <a:ext cx="396600" cy="381000"/>
          </a:xfrm>
          <a:prstGeom prst="straightConnector1">
            <a:avLst/>
          </a:prstGeom>
          <a:noFill/>
          <a:ln cap="flat" cmpd="sng" w="9525">
            <a:solidFill>
              <a:schemeClr val="dk2"/>
            </a:solidFill>
            <a:prstDash val="solid"/>
            <a:round/>
            <a:headEnd len="med" w="med" type="none"/>
            <a:tailEnd len="med" w="med" type="none"/>
          </a:ln>
        </p:spPr>
      </p:cxnSp>
      <p:cxnSp>
        <p:nvCxnSpPr>
          <p:cNvPr id="1449" name="Google Shape;1449;p64"/>
          <p:cNvCxnSpPr/>
          <p:nvPr/>
        </p:nvCxnSpPr>
        <p:spPr>
          <a:xfrm rot="10800000">
            <a:off x="5517400" y="1883600"/>
            <a:ext cx="184500" cy="1063200"/>
          </a:xfrm>
          <a:prstGeom prst="straightConnector1">
            <a:avLst/>
          </a:prstGeom>
          <a:noFill/>
          <a:ln cap="flat" cmpd="sng" w="9525">
            <a:solidFill>
              <a:schemeClr val="dk2"/>
            </a:solidFill>
            <a:prstDash val="solid"/>
            <a:round/>
            <a:headEnd len="med" w="med" type="none"/>
            <a:tailEnd len="med" w="med" type="none"/>
          </a:ln>
        </p:spPr>
      </p:cxnSp>
      <p:cxnSp>
        <p:nvCxnSpPr>
          <p:cNvPr id="1450" name="Google Shape;1450;p64"/>
          <p:cNvCxnSpPr/>
          <p:nvPr/>
        </p:nvCxnSpPr>
        <p:spPr>
          <a:xfrm flipH="1" rot="10800000">
            <a:off x="6136475" y="1883625"/>
            <a:ext cx="2455200" cy="1059600"/>
          </a:xfrm>
          <a:prstGeom prst="straightConnector1">
            <a:avLst/>
          </a:prstGeom>
          <a:noFill/>
          <a:ln cap="flat" cmpd="sng" w="9525">
            <a:solidFill>
              <a:schemeClr val="dk2"/>
            </a:solidFill>
            <a:prstDash val="solid"/>
            <a:round/>
            <a:headEnd len="med" w="med" type="none"/>
            <a:tailEnd len="med" w="med" type="none"/>
          </a:ln>
        </p:spPr>
      </p:cxnSp>
      <p:cxnSp>
        <p:nvCxnSpPr>
          <p:cNvPr id="1451" name="Google Shape;1451;p64"/>
          <p:cNvCxnSpPr>
            <a:stCxn id="1446" idx="0"/>
          </p:cNvCxnSpPr>
          <p:nvPr/>
        </p:nvCxnSpPr>
        <p:spPr>
          <a:xfrm rot="-5400000">
            <a:off x="7349000" y="2288125"/>
            <a:ext cx="479100" cy="819900"/>
          </a:xfrm>
          <a:prstGeom prst="curvedConnector2">
            <a:avLst/>
          </a:prstGeom>
          <a:noFill/>
          <a:ln cap="flat" cmpd="sng" w="9525">
            <a:solidFill>
              <a:schemeClr val="dk2"/>
            </a:solidFill>
            <a:prstDash val="solid"/>
            <a:round/>
            <a:headEnd len="med" w="med" type="stealth"/>
            <a:tailEnd len="med" w="med" type="none"/>
          </a:ln>
        </p:spPr>
      </p:cxnSp>
      <p:sp>
        <p:nvSpPr>
          <p:cNvPr id="1452" name="Google Shape;1452;p64"/>
          <p:cNvSpPr/>
          <p:nvPr/>
        </p:nvSpPr>
        <p:spPr>
          <a:xfrm>
            <a:off x="7966275" y="2180325"/>
            <a:ext cx="1158600" cy="6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A zeroed-out header is always invalid.</a:t>
            </a:r>
            <a:endParaRPr sz="1000">
              <a:latin typeface="Roboto"/>
              <a:ea typeface="Roboto"/>
              <a:cs typeface="Roboto"/>
              <a:sym typeface="Roboto"/>
            </a:endParaRPr>
          </a:p>
        </p:txBody>
      </p:sp>
      <p:sp>
        <p:nvSpPr>
          <p:cNvPr id="1453" name="Google Shape;1453;p64"/>
          <p:cNvSpPr txBox="1"/>
          <p:nvPr/>
        </p:nvSpPr>
        <p:spPr>
          <a:xfrm>
            <a:off x="454150" y="758175"/>
            <a:ext cx="5098800" cy="30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The </a:t>
            </a:r>
            <a:r>
              <a:rPr lang="en-GB" sz="1600">
                <a:latin typeface="Roboto"/>
                <a:ea typeface="Roboto"/>
                <a:cs typeface="Roboto"/>
                <a:sym typeface="Roboto"/>
              </a:rPr>
              <a:t>PMEM DIMM is partitioned into </a:t>
            </a:r>
            <a:r>
              <a:rPr b="1" lang="en-GB" sz="1600">
                <a:latin typeface="Roboto"/>
                <a:ea typeface="Roboto"/>
                <a:cs typeface="Roboto"/>
                <a:sym typeface="Roboto"/>
              </a:rPr>
              <a:t>chunks</a:t>
            </a:r>
            <a:r>
              <a:rPr lang="en-GB" sz="1600">
                <a:latin typeface="Roboto"/>
                <a:ea typeface="Roboto"/>
                <a:cs typeface="Roboto"/>
                <a:sym typeface="Roboto"/>
              </a:rPr>
              <a:t>.</a:t>
            </a:r>
            <a:br>
              <a:rPr lang="en-GB" sz="1600">
                <a:latin typeface="Roboto"/>
                <a:ea typeface="Roboto"/>
                <a:cs typeface="Roboto"/>
                <a:sym typeface="Roboto"/>
              </a:rPr>
            </a:br>
            <a:r>
              <a:rPr lang="en-GB" sz="1600">
                <a:latin typeface="Roboto"/>
                <a:ea typeface="Roboto"/>
                <a:cs typeface="Roboto"/>
                <a:sym typeface="Roboto"/>
              </a:rPr>
              <a:t>A chunk has a 256B-aligned base address.</a:t>
            </a:r>
            <a:br>
              <a:rPr lang="en-GB" sz="1600">
                <a:latin typeface="Roboto"/>
                <a:ea typeface="Roboto"/>
                <a:cs typeface="Roboto"/>
                <a:sym typeface="Roboto"/>
              </a:rPr>
            </a:br>
            <a:r>
              <a:rPr lang="en-GB" sz="1600">
                <a:latin typeface="Roboto"/>
                <a:ea typeface="Roboto"/>
                <a:cs typeface="Roboto"/>
                <a:sym typeface="Roboto"/>
              </a:rPr>
              <a:t>Chunks contain a contiguous sequence of </a:t>
            </a:r>
            <a:r>
              <a:rPr b="1" lang="en-GB" sz="1600">
                <a:latin typeface="Roboto"/>
                <a:ea typeface="Roboto"/>
                <a:cs typeface="Roboto"/>
                <a:sym typeface="Roboto"/>
              </a:rPr>
              <a:t>entries.</a:t>
            </a:r>
            <a:br>
              <a:rPr lang="en-GB" sz="1600">
                <a:latin typeface="Roboto"/>
                <a:ea typeface="Roboto"/>
                <a:cs typeface="Roboto"/>
                <a:sym typeface="Roboto"/>
              </a:rPr>
            </a:br>
            <a:r>
              <a:rPr lang="en-GB" sz="1600">
                <a:latin typeface="Roboto"/>
                <a:ea typeface="Roboto"/>
                <a:cs typeface="Roboto"/>
                <a:sym typeface="Roboto"/>
              </a:rPr>
              <a:t>The first entry starts at offset zero.</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An </a:t>
            </a:r>
            <a:r>
              <a:rPr b="1" lang="en-GB" sz="1600">
                <a:latin typeface="Roboto"/>
                <a:ea typeface="Roboto"/>
                <a:cs typeface="Roboto"/>
                <a:sym typeface="Roboto"/>
              </a:rPr>
              <a:t>entry</a:t>
            </a:r>
            <a:r>
              <a:rPr lang="en-GB" sz="1600">
                <a:latin typeface="Roboto"/>
                <a:ea typeface="Roboto"/>
                <a:cs typeface="Roboto"/>
                <a:sym typeface="Roboto"/>
              </a:rPr>
              <a:t> consists of</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a fixed-length </a:t>
            </a:r>
            <a:r>
              <a:rPr b="1" lang="en-GB" sz="1600">
                <a:latin typeface="Roboto"/>
                <a:ea typeface="Roboto"/>
                <a:cs typeface="Roboto"/>
                <a:sym typeface="Roboto"/>
              </a:rPr>
              <a:t>header</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a </a:t>
            </a:r>
            <a:r>
              <a:rPr lang="en-GB" sz="1600">
                <a:latin typeface="Roboto"/>
                <a:ea typeface="Roboto"/>
                <a:cs typeface="Roboto"/>
                <a:sym typeface="Roboto"/>
              </a:rPr>
              <a:t>variable-length </a:t>
            </a:r>
            <a:r>
              <a:rPr b="1" lang="en-GB" sz="1600">
                <a:latin typeface="Roboto"/>
                <a:ea typeface="Roboto"/>
                <a:cs typeface="Roboto"/>
                <a:sym typeface="Roboto"/>
              </a:rPr>
              <a:t>body</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padding to the next 256B multiple.</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The header contains the </a:t>
            </a:r>
            <a:r>
              <a:rPr b="1" lang="en-GB" sz="1600">
                <a:latin typeface="Roboto"/>
                <a:ea typeface="Roboto"/>
                <a:cs typeface="Roboto"/>
                <a:sym typeface="Roboto"/>
              </a:rPr>
              <a:t>body’s length</a:t>
            </a:r>
            <a:r>
              <a:rPr lang="en-GB" sz="1600">
                <a:latin typeface="Roboto"/>
                <a:ea typeface="Roboto"/>
                <a:cs typeface="Roboto"/>
                <a:sym typeface="Roboto"/>
              </a:rPr>
              <a:t> and </a:t>
            </a:r>
            <a:r>
              <a:rPr b="1" lang="en-GB" sz="1600">
                <a:latin typeface="Roboto"/>
                <a:ea typeface="Roboto"/>
                <a:cs typeface="Roboto"/>
                <a:sym typeface="Roboto"/>
              </a:rPr>
              <a:t>checksum</a:t>
            </a:r>
            <a:r>
              <a:rPr lang="en-GB" sz="1600">
                <a:latin typeface="Roboto"/>
                <a:ea typeface="Roboto"/>
                <a:cs typeface="Roboto"/>
                <a:sym typeface="Roboto"/>
              </a:rPr>
              <a:t>.</a:t>
            </a:r>
            <a:br>
              <a:rPr lang="en-GB" sz="1600">
                <a:latin typeface="Roboto"/>
                <a:ea typeface="Roboto"/>
                <a:cs typeface="Roboto"/>
                <a:sym typeface="Roboto"/>
              </a:rPr>
            </a:br>
            <a:r>
              <a:rPr lang="en-GB" sz="1600">
                <a:latin typeface="Roboto"/>
                <a:ea typeface="Roboto"/>
                <a:cs typeface="Roboto"/>
                <a:sym typeface="Roboto"/>
              </a:rPr>
              <a:t>A separate checksum protects the header fields.</a:t>
            </a:r>
            <a:endParaRPr sz="1600">
              <a:latin typeface="Roboto"/>
              <a:ea typeface="Roboto"/>
              <a:cs typeface="Roboto"/>
              <a:sym typeface="Roboto"/>
            </a:endParaRPr>
          </a:p>
        </p:txBody>
      </p:sp>
      <p:sp>
        <p:nvSpPr>
          <p:cNvPr id="1454" name="Google Shape;1454;p64"/>
          <p:cNvSpPr/>
          <p:nvPr/>
        </p:nvSpPr>
        <p:spPr>
          <a:xfrm>
            <a:off x="6731800"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55" name="Google Shape;1455;p64"/>
          <p:cNvSpPr/>
          <p:nvPr/>
        </p:nvSpPr>
        <p:spPr>
          <a:xfrm>
            <a:off x="6783234" y="3960000"/>
            <a:ext cx="1767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56" name="Google Shape;1456;p64"/>
          <p:cNvSpPr/>
          <p:nvPr/>
        </p:nvSpPr>
        <p:spPr>
          <a:xfrm>
            <a:off x="6959997" y="3960000"/>
            <a:ext cx="285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57" name="Google Shape;1457;p64"/>
          <p:cNvSpPr/>
          <p:nvPr/>
        </p:nvSpPr>
        <p:spPr>
          <a:xfrm>
            <a:off x="6988457"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58" name="Google Shape;1458;p64"/>
          <p:cNvSpPr/>
          <p:nvPr/>
        </p:nvSpPr>
        <p:spPr>
          <a:xfrm>
            <a:off x="7039891" y="3960000"/>
            <a:ext cx="3339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59" name="Google Shape;1459;p64"/>
          <p:cNvSpPr/>
          <p:nvPr/>
        </p:nvSpPr>
        <p:spPr>
          <a:xfrm>
            <a:off x="7373699" y="3960000"/>
            <a:ext cx="267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60" name="Google Shape;1460;p64"/>
          <p:cNvSpPr/>
          <p:nvPr/>
        </p:nvSpPr>
        <p:spPr>
          <a:xfrm>
            <a:off x="7400445"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61" name="Google Shape;1461;p64"/>
          <p:cNvSpPr/>
          <p:nvPr/>
        </p:nvSpPr>
        <p:spPr>
          <a:xfrm>
            <a:off x="7452679" y="3960000"/>
            <a:ext cx="1008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62" name="Google Shape;1462;p64"/>
          <p:cNvSpPr/>
          <p:nvPr/>
        </p:nvSpPr>
        <p:spPr>
          <a:xfrm>
            <a:off x="7554291" y="3960000"/>
            <a:ext cx="51600" cy="693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1463" name="Google Shape;1463;p64"/>
          <p:cNvSpPr/>
          <p:nvPr/>
        </p:nvSpPr>
        <p:spPr>
          <a:xfrm>
            <a:off x="3853816" y="3960000"/>
            <a:ext cx="51600" cy="6894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1464" name="Google Shape;1464;p64"/>
          <p:cNvSpPr/>
          <p:nvPr/>
        </p:nvSpPr>
        <p:spPr>
          <a:xfrm>
            <a:off x="3907341" y="3961200"/>
            <a:ext cx="333900" cy="6894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65" name="Google Shape;1465;p64"/>
          <p:cNvSpPr/>
          <p:nvPr/>
        </p:nvSpPr>
        <p:spPr>
          <a:xfrm>
            <a:off x="4241149" y="3960000"/>
            <a:ext cx="26700" cy="69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cxnSp>
        <p:nvCxnSpPr>
          <p:cNvPr id="1466" name="Google Shape;1466;p64"/>
          <p:cNvCxnSpPr/>
          <p:nvPr/>
        </p:nvCxnSpPr>
        <p:spPr>
          <a:xfrm>
            <a:off x="972150" y="4975025"/>
            <a:ext cx="7200300" cy="0"/>
          </a:xfrm>
          <a:prstGeom prst="straightConnector1">
            <a:avLst/>
          </a:prstGeom>
          <a:noFill/>
          <a:ln cap="flat" cmpd="sng" w="9525">
            <a:solidFill>
              <a:schemeClr val="dk2"/>
            </a:solidFill>
            <a:prstDash val="solid"/>
            <a:round/>
            <a:headEnd len="med" w="med" type="none"/>
            <a:tailEnd len="med" w="med" type="none"/>
          </a:ln>
        </p:spPr>
      </p:cxnSp>
      <p:cxnSp>
        <p:nvCxnSpPr>
          <p:cNvPr id="1467" name="Google Shape;1467;p64"/>
          <p:cNvCxnSpPr/>
          <p:nvPr/>
        </p:nvCxnSpPr>
        <p:spPr>
          <a:xfrm>
            <a:off x="972201" y="4917025"/>
            <a:ext cx="0" cy="99900"/>
          </a:xfrm>
          <a:prstGeom prst="straightConnector1">
            <a:avLst/>
          </a:prstGeom>
          <a:noFill/>
          <a:ln cap="flat" cmpd="sng" w="9525">
            <a:solidFill>
              <a:schemeClr val="dk2"/>
            </a:solidFill>
            <a:prstDash val="solid"/>
            <a:round/>
            <a:headEnd len="med" w="med" type="none"/>
            <a:tailEnd len="med" w="med" type="none"/>
          </a:ln>
        </p:spPr>
      </p:cxnSp>
      <p:cxnSp>
        <p:nvCxnSpPr>
          <p:cNvPr id="1468" name="Google Shape;1468;p64"/>
          <p:cNvCxnSpPr/>
          <p:nvPr/>
        </p:nvCxnSpPr>
        <p:spPr>
          <a:xfrm>
            <a:off x="2411676" y="4914650"/>
            <a:ext cx="0" cy="99900"/>
          </a:xfrm>
          <a:prstGeom prst="straightConnector1">
            <a:avLst/>
          </a:prstGeom>
          <a:noFill/>
          <a:ln cap="flat" cmpd="sng" w="9525">
            <a:solidFill>
              <a:schemeClr val="dk2"/>
            </a:solidFill>
            <a:prstDash val="solid"/>
            <a:round/>
            <a:headEnd len="med" w="med" type="none"/>
            <a:tailEnd len="med" w="med" type="none"/>
          </a:ln>
        </p:spPr>
      </p:cxnSp>
      <p:cxnSp>
        <p:nvCxnSpPr>
          <p:cNvPr id="1469" name="Google Shape;1469;p64"/>
          <p:cNvCxnSpPr/>
          <p:nvPr/>
        </p:nvCxnSpPr>
        <p:spPr>
          <a:xfrm>
            <a:off x="3852951" y="4914625"/>
            <a:ext cx="0" cy="99900"/>
          </a:xfrm>
          <a:prstGeom prst="straightConnector1">
            <a:avLst/>
          </a:prstGeom>
          <a:noFill/>
          <a:ln cap="flat" cmpd="sng" w="9525">
            <a:solidFill>
              <a:schemeClr val="dk2"/>
            </a:solidFill>
            <a:prstDash val="solid"/>
            <a:round/>
            <a:headEnd len="med" w="med" type="none"/>
            <a:tailEnd len="med" w="med" type="none"/>
          </a:ln>
        </p:spPr>
      </p:cxnSp>
      <p:cxnSp>
        <p:nvCxnSpPr>
          <p:cNvPr id="1470" name="Google Shape;1470;p64"/>
          <p:cNvCxnSpPr/>
          <p:nvPr/>
        </p:nvCxnSpPr>
        <p:spPr>
          <a:xfrm>
            <a:off x="5292401" y="4921150"/>
            <a:ext cx="0" cy="99900"/>
          </a:xfrm>
          <a:prstGeom prst="straightConnector1">
            <a:avLst/>
          </a:prstGeom>
          <a:noFill/>
          <a:ln cap="flat" cmpd="sng" w="9525">
            <a:solidFill>
              <a:schemeClr val="dk2"/>
            </a:solidFill>
            <a:prstDash val="solid"/>
            <a:round/>
            <a:headEnd len="med" w="med" type="none"/>
            <a:tailEnd len="med" w="med" type="none"/>
          </a:ln>
        </p:spPr>
      </p:cxnSp>
      <p:cxnSp>
        <p:nvCxnSpPr>
          <p:cNvPr id="1471" name="Google Shape;1471;p64"/>
          <p:cNvCxnSpPr/>
          <p:nvPr/>
        </p:nvCxnSpPr>
        <p:spPr>
          <a:xfrm>
            <a:off x="6730676" y="4914000"/>
            <a:ext cx="0" cy="99900"/>
          </a:xfrm>
          <a:prstGeom prst="straightConnector1">
            <a:avLst/>
          </a:prstGeom>
          <a:noFill/>
          <a:ln cap="flat" cmpd="sng" w="9525">
            <a:solidFill>
              <a:schemeClr val="dk2"/>
            </a:solidFill>
            <a:prstDash val="solid"/>
            <a:round/>
            <a:headEnd len="med" w="med" type="none"/>
            <a:tailEnd len="med" w="med" type="none"/>
          </a:ln>
        </p:spPr>
      </p:cxnSp>
      <p:cxnSp>
        <p:nvCxnSpPr>
          <p:cNvPr id="1472" name="Google Shape;1472;p64"/>
          <p:cNvCxnSpPr/>
          <p:nvPr/>
        </p:nvCxnSpPr>
        <p:spPr>
          <a:xfrm>
            <a:off x="8170151" y="4917575"/>
            <a:ext cx="0" cy="99900"/>
          </a:xfrm>
          <a:prstGeom prst="straightConnector1">
            <a:avLst/>
          </a:prstGeom>
          <a:noFill/>
          <a:ln cap="flat" cmpd="sng" w="9525">
            <a:solidFill>
              <a:schemeClr val="dk2"/>
            </a:solidFill>
            <a:prstDash val="solid"/>
            <a:round/>
            <a:headEnd len="med" w="med" type="none"/>
            <a:tailEnd len="med" w="med" type="none"/>
          </a:ln>
        </p:spPr>
      </p:cxnSp>
      <p:sp>
        <p:nvSpPr>
          <p:cNvPr id="1473" name="Google Shape;1473;p64"/>
          <p:cNvSpPr/>
          <p:nvPr/>
        </p:nvSpPr>
        <p:spPr>
          <a:xfrm>
            <a:off x="5288257"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74" name="Google Shape;1474;p64"/>
          <p:cNvSpPr/>
          <p:nvPr/>
        </p:nvSpPr>
        <p:spPr>
          <a:xfrm>
            <a:off x="5339691" y="3960000"/>
            <a:ext cx="4860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75" name="Google Shape;1475;p64"/>
          <p:cNvSpPr/>
          <p:nvPr/>
        </p:nvSpPr>
        <p:spPr>
          <a:xfrm>
            <a:off x="5828274" y="3960000"/>
            <a:ext cx="141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76" name="Google Shape;1476;p64"/>
          <p:cNvSpPr/>
          <p:nvPr/>
        </p:nvSpPr>
        <p:spPr>
          <a:xfrm>
            <a:off x="5844775"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77" name="Google Shape;1477;p64"/>
          <p:cNvSpPr/>
          <p:nvPr/>
        </p:nvSpPr>
        <p:spPr>
          <a:xfrm>
            <a:off x="5896209" y="3960000"/>
            <a:ext cx="1767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78" name="Google Shape;1478;p64"/>
          <p:cNvSpPr/>
          <p:nvPr/>
        </p:nvSpPr>
        <p:spPr>
          <a:xfrm>
            <a:off x="6073200" y="39960000"/>
            <a:ext cx="267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479" name="Google Shape;1479;p64"/>
          <p:cNvSpPr/>
          <p:nvPr/>
        </p:nvSpPr>
        <p:spPr>
          <a:xfrm>
            <a:off x="6108866" y="3960000"/>
            <a:ext cx="51600" cy="693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1480" name="Google Shape;1480;p64"/>
          <p:cNvSpPr/>
          <p:nvPr/>
        </p:nvSpPr>
        <p:spPr>
          <a:xfrm>
            <a:off x="6074724" y="3960000"/>
            <a:ext cx="345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65"/>
          <p:cNvSpPr txBox="1"/>
          <p:nvPr>
            <p:ph idx="4294967295" type="ctrTitle"/>
          </p:nvPr>
        </p:nvSpPr>
        <p:spPr>
          <a:xfrm>
            <a:off x="446400" y="204825"/>
            <a:ext cx="7506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Traversal</a:t>
            </a:r>
            <a:endParaRPr>
              <a:solidFill>
                <a:srgbClr val="000000"/>
              </a:solidFill>
              <a:latin typeface="Roboto"/>
              <a:ea typeface="Roboto"/>
              <a:cs typeface="Roboto"/>
              <a:sym typeface="Roboto"/>
            </a:endParaRPr>
          </a:p>
        </p:txBody>
      </p:sp>
      <p:sp>
        <p:nvSpPr>
          <p:cNvPr id="1486" name="Google Shape;148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487" name="Google Shape;1487;p65"/>
          <p:cNvSpPr/>
          <p:nvPr/>
        </p:nvSpPr>
        <p:spPr>
          <a:xfrm>
            <a:off x="972000" y="3924000"/>
            <a:ext cx="7200000" cy="756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5"/>
          <p:cNvSpPr/>
          <p:nvPr/>
        </p:nvSpPr>
        <p:spPr>
          <a:xfrm>
            <a:off x="97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5"/>
          <p:cNvSpPr/>
          <p:nvPr/>
        </p:nvSpPr>
        <p:spPr>
          <a:xfrm>
            <a:off x="241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5"/>
          <p:cNvSpPr/>
          <p:nvPr/>
        </p:nvSpPr>
        <p:spPr>
          <a:xfrm>
            <a:off x="385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5"/>
          <p:cNvSpPr/>
          <p:nvPr/>
        </p:nvSpPr>
        <p:spPr>
          <a:xfrm>
            <a:off x="529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5"/>
          <p:cNvSpPr/>
          <p:nvPr/>
        </p:nvSpPr>
        <p:spPr>
          <a:xfrm>
            <a:off x="6732000" y="3960000"/>
            <a:ext cx="1440000" cy="69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5"/>
          <p:cNvSpPr txBox="1"/>
          <p:nvPr/>
        </p:nvSpPr>
        <p:spPr>
          <a:xfrm>
            <a:off x="97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#0</a:t>
            </a:r>
            <a:endParaRPr sz="1000">
              <a:latin typeface="Roboto"/>
              <a:ea typeface="Roboto"/>
              <a:cs typeface="Roboto"/>
              <a:sym typeface="Roboto"/>
            </a:endParaRPr>
          </a:p>
        </p:txBody>
      </p:sp>
      <p:sp>
        <p:nvSpPr>
          <p:cNvPr id="1494" name="Google Shape;1494;p65"/>
          <p:cNvSpPr txBox="1"/>
          <p:nvPr/>
        </p:nvSpPr>
        <p:spPr>
          <a:xfrm>
            <a:off x="241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#1</a:t>
            </a:r>
            <a:endParaRPr sz="1000">
              <a:latin typeface="Roboto"/>
              <a:ea typeface="Roboto"/>
              <a:cs typeface="Roboto"/>
              <a:sym typeface="Roboto"/>
            </a:endParaRPr>
          </a:p>
        </p:txBody>
      </p:sp>
      <p:sp>
        <p:nvSpPr>
          <p:cNvPr id="1495" name="Google Shape;1495;p65"/>
          <p:cNvSpPr txBox="1"/>
          <p:nvPr/>
        </p:nvSpPr>
        <p:spPr>
          <a:xfrm>
            <a:off x="385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#2</a:t>
            </a:r>
            <a:endParaRPr sz="1000">
              <a:latin typeface="Roboto"/>
              <a:ea typeface="Roboto"/>
              <a:cs typeface="Roboto"/>
              <a:sym typeface="Roboto"/>
            </a:endParaRPr>
          </a:p>
        </p:txBody>
      </p:sp>
      <p:sp>
        <p:nvSpPr>
          <p:cNvPr id="1496" name="Google Shape;1496;p65"/>
          <p:cNvSpPr txBox="1"/>
          <p:nvPr/>
        </p:nvSpPr>
        <p:spPr>
          <a:xfrm>
            <a:off x="529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#3</a:t>
            </a:r>
            <a:endParaRPr sz="1000">
              <a:latin typeface="Roboto"/>
              <a:ea typeface="Roboto"/>
              <a:cs typeface="Roboto"/>
              <a:sym typeface="Roboto"/>
            </a:endParaRPr>
          </a:p>
        </p:txBody>
      </p:sp>
      <p:sp>
        <p:nvSpPr>
          <p:cNvPr id="1497" name="Google Shape;1497;p65"/>
          <p:cNvSpPr txBox="1"/>
          <p:nvPr/>
        </p:nvSpPr>
        <p:spPr>
          <a:xfrm>
            <a:off x="6732000" y="4786250"/>
            <a:ext cx="1440000" cy="1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Chunk #4</a:t>
            </a:r>
            <a:endParaRPr sz="1000">
              <a:latin typeface="Roboto"/>
              <a:ea typeface="Roboto"/>
              <a:cs typeface="Roboto"/>
              <a:sym typeface="Roboto"/>
            </a:endParaRPr>
          </a:p>
        </p:txBody>
      </p:sp>
      <p:sp>
        <p:nvSpPr>
          <p:cNvPr id="1498" name="Google Shape;1498;p65"/>
          <p:cNvSpPr/>
          <p:nvPr/>
        </p:nvSpPr>
        <p:spPr>
          <a:xfrm>
            <a:off x="5694400" y="2937625"/>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5"/>
          <p:cNvSpPr/>
          <p:nvPr/>
        </p:nvSpPr>
        <p:spPr>
          <a:xfrm>
            <a:off x="5513725" y="1411200"/>
            <a:ext cx="1119300" cy="4725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Fixed-length</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Header</a:t>
            </a:r>
            <a:endParaRPr sz="1000">
              <a:latin typeface="Roboto"/>
              <a:ea typeface="Roboto"/>
              <a:cs typeface="Roboto"/>
              <a:sym typeface="Roboto"/>
            </a:endParaRPr>
          </a:p>
        </p:txBody>
      </p:sp>
      <p:sp>
        <p:nvSpPr>
          <p:cNvPr id="1500" name="Google Shape;1500;p65"/>
          <p:cNvSpPr/>
          <p:nvPr/>
        </p:nvSpPr>
        <p:spPr>
          <a:xfrm>
            <a:off x="6625875" y="1411200"/>
            <a:ext cx="13035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Variable-length body</a:t>
            </a:r>
            <a:endParaRPr sz="1000">
              <a:latin typeface="Roboto"/>
              <a:ea typeface="Roboto"/>
              <a:cs typeface="Roboto"/>
              <a:sym typeface="Roboto"/>
            </a:endParaRPr>
          </a:p>
        </p:txBody>
      </p:sp>
      <p:sp>
        <p:nvSpPr>
          <p:cNvPr id="1501" name="Google Shape;1501;p65"/>
          <p:cNvSpPr/>
          <p:nvPr/>
        </p:nvSpPr>
        <p:spPr>
          <a:xfrm>
            <a:off x="7929375" y="1411200"/>
            <a:ext cx="664800" cy="47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padding to next</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256B</a:t>
            </a:r>
            <a:endParaRPr sz="1000">
              <a:latin typeface="Roboto"/>
              <a:ea typeface="Roboto"/>
              <a:cs typeface="Roboto"/>
              <a:sym typeface="Roboto"/>
            </a:endParaRPr>
          </a:p>
        </p:txBody>
      </p:sp>
      <p:sp>
        <p:nvSpPr>
          <p:cNvPr id="1502" name="Google Shape;1502;p65"/>
          <p:cNvSpPr/>
          <p:nvPr/>
        </p:nvSpPr>
        <p:spPr>
          <a:xfrm>
            <a:off x="56944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03" name="Google Shape;1503;p65"/>
          <p:cNvSpPr/>
          <p:nvPr/>
        </p:nvSpPr>
        <p:spPr>
          <a:xfrm>
            <a:off x="5784400" y="2937625"/>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04" name="Google Shape;1504;p65"/>
          <p:cNvSpPr/>
          <p:nvPr/>
        </p:nvSpPr>
        <p:spPr>
          <a:xfrm>
            <a:off x="6093700" y="2937625"/>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1505" name="Google Shape;1505;p65"/>
          <p:cNvGrpSpPr/>
          <p:nvPr/>
        </p:nvGrpSpPr>
        <p:grpSpPr>
          <a:xfrm>
            <a:off x="5694400" y="2893127"/>
            <a:ext cx="2880000" cy="44373"/>
            <a:chOff x="4246600" y="2303725"/>
            <a:chExt cx="2880000" cy="633900"/>
          </a:xfrm>
        </p:grpSpPr>
        <p:sp>
          <p:nvSpPr>
            <p:cNvPr id="1506" name="Google Shape;1506;p65"/>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5"/>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5"/>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5"/>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5"/>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5"/>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5"/>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5"/>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5"/>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5"/>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5"/>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5"/>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5"/>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5"/>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5"/>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5"/>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5"/>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5"/>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5"/>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5"/>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5"/>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5"/>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5"/>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5"/>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5"/>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5"/>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5"/>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5"/>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5"/>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5"/>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5"/>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5"/>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65"/>
          <p:cNvSpPr/>
          <p:nvPr/>
        </p:nvSpPr>
        <p:spPr>
          <a:xfrm>
            <a:off x="61435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39" name="Google Shape;1539;p65"/>
          <p:cNvSpPr/>
          <p:nvPr/>
        </p:nvSpPr>
        <p:spPr>
          <a:xfrm>
            <a:off x="6233500" y="2937625"/>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40" name="Google Shape;1540;p65"/>
          <p:cNvSpPr/>
          <p:nvPr/>
        </p:nvSpPr>
        <p:spPr>
          <a:xfrm>
            <a:off x="6817600" y="2937625"/>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41" name="Google Shape;1541;p65"/>
          <p:cNvSpPr/>
          <p:nvPr/>
        </p:nvSpPr>
        <p:spPr>
          <a:xfrm>
            <a:off x="6864400" y="2937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42" name="Google Shape;1542;p65"/>
          <p:cNvSpPr/>
          <p:nvPr/>
        </p:nvSpPr>
        <p:spPr>
          <a:xfrm>
            <a:off x="6955800" y="2937625"/>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43" name="Google Shape;1543;p65"/>
          <p:cNvSpPr/>
          <p:nvPr/>
        </p:nvSpPr>
        <p:spPr>
          <a:xfrm>
            <a:off x="7133600" y="2937625"/>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cxnSp>
        <p:nvCxnSpPr>
          <p:cNvPr id="1544" name="Google Shape;1544;p65"/>
          <p:cNvCxnSpPr/>
          <p:nvPr/>
        </p:nvCxnSpPr>
        <p:spPr>
          <a:xfrm rot="10800000">
            <a:off x="5693725" y="3569475"/>
            <a:ext cx="1046400" cy="383400"/>
          </a:xfrm>
          <a:prstGeom prst="straightConnector1">
            <a:avLst/>
          </a:prstGeom>
          <a:noFill/>
          <a:ln cap="flat" cmpd="sng" w="9525">
            <a:solidFill>
              <a:schemeClr val="dk2"/>
            </a:solidFill>
            <a:prstDash val="solid"/>
            <a:round/>
            <a:headEnd len="med" w="med" type="none"/>
            <a:tailEnd len="med" w="med" type="none"/>
          </a:ln>
        </p:spPr>
      </p:cxnSp>
      <p:cxnSp>
        <p:nvCxnSpPr>
          <p:cNvPr id="1545" name="Google Shape;1545;p65"/>
          <p:cNvCxnSpPr/>
          <p:nvPr/>
        </p:nvCxnSpPr>
        <p:spPr>
          <a:xfrm flipH="1" rot="10800000">
            <a:off x="8177225" y="3571875"/>
            <a:ext cx="396600" cy="381000"/>
          </a:xfrm>
          <a:prstGeom prst="straightConnector1">
            <a:avLst/>
          </a:prstGeom>
          <a:noFill/>
          <a:ln cap="flat" cmpd="sng" w="9525">
            <a:solidFill>
              <a:schemeClr val="dk2"/>
            </a:solidFill>
            <a:prstDash val="solid"/>
            <a:round/>
            <a:headEnd len="med" w="med" type="none"/>
            <a:tailEnd len="med" w="med" type="none"/>
          </a:ln>
        </p:spPr>
      </p:cxnSp>
      <p:cxnSp>
        <p:nvCxnSpPr>
          <p:cNvPr id="1546" name="Google Shape;1546;p65"/>
          <p:cNvCxnSpPr/>
          <p:nvPr/>
        </p:nvCxnSpPr>
        <p:spPr>
          <a:xfrm rot="10800000">
            <a:off x="5517400" y="1883600"/>
            <a:ext cx="184500" cy="1063200"/>
          </a:xfrm>
          <a:prstGeom prst="straightConnector1">
            <a:avLst/>
          </a:prstGeom>
          <a:noFill/>
          <a:ln cap="flat" cmpd="sng" w="9525">
            <a:solidFill>
              <a:schemeClr val="dk2"/>
            </a:solidFill>
            <a:prstDash val="solid"/>
            <a:round/>
            <a:headEnd len="med" w="med" type="none"/>
            <a:tailEnd len="med" w="med" type="none"/>
          </a:ln>
        </p:spPr>
      </p:cxnSp>
      <p:cxnSp>
        <p:nvCxnSpPr>
          <p:cNvPr id="1547" name="Google Shape;1547;p65"/>
          <p:cNvCxnSpPr/>
          <p:nvPr/>
        </p:nvCxnSpPr>
        <p:spPr>
          <a:xfrm flipH="1" rot="10800000">
            <a:off x="6136475" y="1883625"/>
            <a:ext cx="2455200" cy="1059600"/>
          </a:xfrm>
          <a:prstGeom prst="straightConnector1">
            <a:avLst/>
          </a:prstGeom>
          <a:noFill/>
          <a:ln cap="flat" cmpd="sng" w="9525">
            <a:solidFill>
              <a:schemeClr val="dk2"/>
            </a:solidFill>
            <a:prstDash val="solid"/>
            <a:round/>
            <a:headEnd len="med" w="med" type="none"/>
            <a:tailEnd len="med" w="med" type="none"/>
          </a:ln>
        </p:spPr>
      </p:cxnSp>
      <p:cxnSp>
        <p:nvCxnSpPr>
          <p:cNvPr id="1548" name="Google Shape;1548;p65"/>
          <p:cNvCxnSpPr>
            <a:stCxn id="1543" idx="0"/>
          </p:cNvCxnSpPr>
          <p:nvPr/>
        </p:nvCxnSpPr>
        <p:spPr>
          <a:xfrm rot="-5400000">
            <a:off x="7349000" y="2288125"/>
            <a:ext cx="479100" cy="819900"/>
          </a:xfrm>
          <a:prstGeom prst="curvedConnector2">
            <a:avLst/>
          </a:prstGeom>
          <a:noFill/>
          <a:ln cap="flat" cmpd="sng" w="9525">
            <a:solidFill>
              <a:schemeClr val="dk2"/>
            </a:solidFill>
            <a:prstDash val="solid"/>
            <a:round/>
            <a:headEnd len="med" w="med" type="stealth"/>
            <a:tailEnd len="med" w="med" type="none"/>
          </a:ln>
        </p:spPr>
      </p:cxnSp>
      <p:sp>
        <p:nvSpPr>
          <p:cNvPr id="1549" name="Google Shape;1549;p65"/>
          <p:cNvSpPr/>
          <p:nvPr/>
        </p:nvSpPr>
        <p:spPr>
          <a:xfrm>
            <a:off x="7966275" y="2180325"/>
            <a:ext cx="1158600" cy="6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latin typeface="Roboto"/>
                <a:ea typeface="Roboto"/>
                <a:cs typeface="Roboto"/>
                <a:sym typeface="Roboto"/>
              </a:rPr>
              <a:t>A zeroed-out header is always invalid.</a:t>
            </a:r>
            <a:endParaRPr sz="1000">
              <a:latin typeface="Roboto"/>
              <a:ea typeface="Roboto"/>
              <a:cs typeface="Roboto"/>
              <a:sym typeface="Roboto"/>
            </a:endParaRPr>
          </a:p>
        </p:txBody>
      </p:sp>
      <p:sp>
        <p:nvSpPr>
          <p:cNvPr id="1550" name="Google Shape;1550;p65"/>
          <p:cNvSpPr txBox="1"/>
          <p:nvPr/>
        </p:nvSpPr>
        <p:spPr>
          <a:xfrm>
            <a:off x="454150" y="758175"/>
            <a:ext cx="5022600" cy="30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Enumeration of all entries in a chunk is trivial:</a:t>
            </a:r>
            <a:endParaRPr sz="1600">
              <a:latin typeface="Roboto"/>
              <a:ea typeface="Roboto"/>
              <a:cs typeface="Roboto"/>
              <a:sym typeface="Roboto"/>
            </a:endParaRPr>
          </a:p>
          <a:p>
            <a:pPr indent="-330200" lvl="0" marL="457200" rtl="0" algn="l">
              <a:spcBef>
                <a:spcPts val="600"/>
              </a:spcBef>
              <a:spcAft>
                <a:spcPts val="0"/>
              </a:spcAft>
              <a:buSzPts val="1600"/>
              <a:buFont typeface="Roboto"/>
              <a:buAutoNum type="arabicPeriod"/>
            </a:pPr>
            <a:r>
              <a:rPr lang="en-GB" sz="1600">
                <a:latin typeface="Roboto"/>
                <a:ea typeface="Roboto"/>
                <a:cs typeface="Roboto"/>
                <a:sym typeface="Roboto"/>
              </a:rPr>
              <a:t>Start at offset 0.</a:t>
            </a:r>
            <a:endParaRPr sz="1600">
              <a:latin typeface="Roboto"/>
              <a:ea typeface="Roboto"/>
              <a:cs typeface="Roboto"/>
              <a:sym typeface="Roboto"/>
            </a:endParaRPr>
          </a:p>
          <a:p>
            <a:pPr indent="-330200" lvl="0" marL="457200" rtl="0" algn="l">
              <a:spcBef>
                <a:spcPts val="0"/>
              </a:spcBef>
              <a:spcAft>
                <a:spcPts val="0"/>
              </a:spcAft>
              <a:buSzPts val="1600"/>
              <a:buFont typeface="Roboto"/>
              <a:buAutoNum type="arabicPeriod"/>
            </a:pPr>
            <a:r>
              <a:rPr lang="en-GB" sz="1600">
                <a:latin typeface="Roboto"/>
                <a:ea typeface="Roboto"/>
                <a:cs typeface="Roboto"/>
                <a:sym typeface="Roboto"/>
              </a:rPr>
              <a:t>Read the fixed-size header (256B).</a:t>
            </a:r>
            <a:endParaRPr sz="1600">
              <a:latin typeface="Roboto"/>
              <a:ea typeface="Roboto"/>
              <a:cs typeface="Roboto"/>
              <a:sym typeface="Roboto"/>
            </a:endParaRPr>
          </a:p>
          <a:p>
            <a:pPr indent="-330200" lvl="0" marL="457200" rtl="0" algn="l">
              <a:spcBef>
                <a:spcPts val="0"/>
              </a:spcBef>
              <a:spcAft>
                <a:spcPts val="0"/>
              </a:spcAft>
              <a:buSzPts val="1600"/>
              <a:buFont typeface="Roboto"/>
              <a:buAutoNum type="arabicPeriod"/>
            </a:pPr>
            <a:r>
              <a:rPr lang="en-GB" sz="1600">
                <a:latin typeface="Roboto"/>
                <a:ea typeface="Roboto"/>
                <a:cs typeface="Roboto"/>
                <a:sym typeface="Roboto"/>
              </a:rPr>
              <a:t>Validate header by checking header checksum.</a:t>
            </a:r>
            <a:br>
              <a:rPr lang="en-GB" sz="1600">
                <a:latin typeface="Roboto"/>
                <a:ea typeface="Roboto"/>
                <a:cs typeface="Roboto"/>
                <a:sym typeface="Roboto"/>
              </a:rPr>
            </a:br>
            <a:r>
              <a:rPr lang="en-GB" sz="1600">
                <a:latin typeface="Roboto"/>
                <a:ea typeface="Roboto"/>
                <a:cs typeface="Roboto"/>
                <a:sym typeface="Roboto"/>
              </a:rPr>
              <a:t>If invalid: end of sequence for this chunk.</a:t>
            </a:r>
            <a:endParaRPr sz="1600">
              <a:latin typeface="Roboto"/>
              <a:ea typeface="Roboto"/>
              <a:cs typeface="Roboto"/>
              <a:sym typeface="Roboto"/>
            </a:endParaRPr>
          </a:p>
          <a:p>
            <a:pPr indent="-330200" lvl="0" marL="457200" rtl="0" algn="l">
              <a:spcBef>
                <a:spcPts val="0"/>
              </a:spcBef>
              <a:spcAft>
                <a:spcPts val="0"/>
              </a:spcAft>
              <a:buSzPts val="1600"/>
              <a:buFont typeface="Roboto"/>
              <a:buAutoNum type="arabicPeriod"/>
            </a:pPr>
            <a:r>
              <a:rPr lang="en-GB" sz="1600">
                <a:latin typeface="Roboto"/>
                <a:ea typeface="Roboto"/>
                <a:cs typeface="Roboto"/>
                <a:sym typeface="Roboto"/>
              </a:rPr>
              <a:t>Body length can now be trusted.</a:t>
            </a:r>
            <a:endParaRPr sz="1600">
              <a:latin typeface="Roboto"/>
              <a:ea typeface="Roboto"/>
              <a:cs typeface="Roboto"/>
              <a:sym typeface="Roboto"/>
            </a:endParaRPr>
          </a:p>
          <a:p>
            <a:pPr indent="-330200" lvl="0" marL="457200" rtl="0" algn="l">
              <a:spcBef>
                <a:spcPts val="0"/>
              </a:spcBef>
              <a:spcAft>
                <a:spcPts val="0"/>
              </a:spcAft>
              <a:buSzPts val="1600"/>
              <a:buFont typeface="Roboto"/>
              <a:buAutoNum type="arabicPeriod"/>
            </a:pPr>
            <a:r>
              <a:rPr lang="en-GB" sz="1600">
                <a:latin typeface="Roboto"/>
                <a:ea typeface="Roboto"/>
                <a:cs typeface="Roboto"/>
                <a:sym typeface="Roboto"/>
              </a:rPr>
              <a:t>Move offset forward by 256 + body length</a:t>
            </a:r>
            <a:r>
              <a:rPr lang="en-GB" sz="1600">
                <a:latin typeface="Roboto Mono"/>
                <a:ea typeface="Roboto Mono"/>
                <a:cs typeface="Roboto Mono"/>
                <a:sym typeface="Roboto Mono"/>
              </a:rPr>
              <a:t>.</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Note: A zeroed-out header is always invalid.</a:t>
            </a:r>
            <a:endParaRPr sz="1600">
              <a:latin typeface="Roboto"/>
              <a:ea typeface="Roboto"/>
              <a:cs typeface="Roboto"/>
              <a:sym typeface="Roboto"/>
            </a:endParaRPr>
          </a:p>
        </p:txBody>
      </p:sp>
      <p:sp>
        <p:nvSpPr>
          <p:cNvPr id="1551" name="Google Shape;1551;p65"/>
          <p:cNvSpPr/>
          <p:nvPr/>
        </p:nvSpPr>
        <p:spPr>
          <a:xfrm>
            <a:off x="6731800"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52" name="Google Shape;1552;p65"/>
          <p:cNvSpPr/>
          <p:nvPr/>
        </p:nvSpPr>
        <p:spPr>
          <a:xfrm>
            <a:off x="6783234" y="3960000"/>
            <a:ext cx="1767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53" name="Google Shape;1553;p65"/>
          <p:cNvSpPr/>
          <p:nvPr/>
        </p:nvSpPr>
        <p:spPr>
          <a:xfrm>
            <a:off x="6959997" y="3960000"/>
            <a:ext cx="285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54" name="Google Shape;1554;p65"/>
          <p:cNvSpPr/>
          <p:nvPr/>
        </p:nvSpPr>
        <p:spPr>
          <a:xfrm>
            <a:off x="6988457"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55" name="Google Shape;1555;p65"/>
          <p:cNvSpPr/>
          <p:nvPr/>
        </p:nvSpPr>
        <p:spPr>
          <a:xfrm>
            <a:off x="7039891" y="3960000"/>
            <a:ext cx="3339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56" name="Google Shape;1556;p65"/>
          <p:cNvSpPr/>
          <p:nvPr/>
        </p:nvSpPr>
        <p:spPr>
          <a:xfrm>
            <a:off x="7373699" y="3960000"/>
            <a:ext cx="267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57" name="Google Shape;1557;p65"/>
          <p:cNvSpPr/>
          <p:nvPr/>
        </p:nvSpPr>
        <p:spPr>
          <a:xfrm>
            <a:off x="7400445"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58" name="Google Shape;1558;p65"/>
          <p:cNvSpPr/>
          <p:nvPr/>
        </p:nvSpPr>
        <p:spPr>
          <a:xfrm>
            <a:off x="7452679" y="3960000"/>
            <a:ext cx="1008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59" name="Google Shape;1559;p65"/>
          <p:cNvSpPr/>
          <p:nvPr/>
        </p:nvSpPr>
        <p:spPr>
          <a:xfrm>
            <a:off x="7554291" y="3960000"/>
            <a:ext cx="51600" cy="693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1560" name="Google Shape;1560;p65"/>
          <p:cNvSpPr/>
          <p:nvPr/>
        </p:nvSpPr>
        <p:spPr>
          <a:xfrm>
            <a:off x="3853816" y="3960000"/>
            <a:ext cx="51600" cy="6894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1561" name="Google Shape;1561;p65"/>
          <p:cNvSpPr/>
          <p:nvPr/>
        </p:nvSpPr>
        <p:spPr>
          <a:xfrm>
            <a:off x="3907341" y="3961200"/>
            <a:ext cx="333900" cy="6894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62" name="Google Shape;1562;p65"/>
          <p:cNvSpPr/>
          <p:nvPr/>
        </p:nvSpPr>
        <p:spPr>
          <a:xfrm>
            <a:off x="4241149" y="3960000"/>
            <a:ext cx="26700" cy="690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cxnSp>
        <p:nvCxnSpPr>
          <p:cNvPr id="1563" name="Google Shape;1563;p65"/>
          <p:cNvCxnSpPr/>
          <p:nvPr/>
        </p:nvCxnSpPr>
        <p:spPr>
          <a:xfrm>
            <a:off x="972150" y="4975025"/>
            <a:ext cx="7200300" cy="0"/>
          </a:xfrm>
          <a:prstGeom prst="straightConnector1">
            <a:avLst/>
          </a:prstGeom>
          <a:noFill/>
          <a:ln cap="flat" cmpd="sng" w="9525">
            <a:solidFill>
              <a:schemeClr val="dk2"/>
            </a:solidFill>
            <a:prstDash val="solid"/>
            <a:round/>
            <a:headEnd len="med" w="med" type="none"/>
            <a:tailEnd len="med" w="med" type="none"/>
          </a:ln>
        </p:spPr>
      </p:cxnSp>
      <p:cxnSp>
        <p:nvCxnSpPr>
          <p:cNvPr id="1564" name="Google Shape;1564;p65"/>
          <p:cNvCxnSpPr/>
          <p:nvPr/>
        </p:nvCxnSpPr>
        <p:spPr>
          <a:xfrm>
            <a:off x="972201" y="4917025"/>
            <a:ext cx="0" cy="99900"/>
          </a:xfrm>
          <a:prstGeom prst="straightConnector1">
            <a:avLst/>
          </a:prstGeom>
          <a:noFill/>
          <a:ln cap="flat" cmpd="sng" w="9525">
            <a:solidFill>
              <a:schemeClr val="dk2"/>
            </a:solidFill>
            <a:prstDash val="solid"/>
            <a:round/>
            <a:headEnd len="med" w="med" type="none"/>
            <a:tailEnd len="med" w="med" type="none"/>
          </a:ln>
        </p:spPr>
      </p:cxnSp>
      <p:cxnSp>
        <p:nvCxnSpPr>
          <p:cNvPr id="1565" name="Google Shape;1565;p65"/>
          <p:cNvCxnSpPr/>
          <p:nvPr/>
        </p:nvCxnSpPr>
        <p:spPr>
          <a:xfrm>
            <a:off x="2411676" y="4914650"/>
            <a:ext cx="0" cy="99900"/>
          </a:xfrm>
          <a:prstGeom prst="straightConnector1">
            <a:avLst/>
          </a:prstGeom>
          <a:noFill/>
          <a:ln cap="flat" cmpd="sng" w="9525">
            <a:solidFill>
              <a:schemeClr val="dk2"/>
            </a:solidFill>
            <a:prstDash val="solid"/>
            <a:round/>
            <a:headEnd len="med" w="med" type="none"/>
            <a:tailEnd len="med" w="med" type="none"/>
          </a:ln>
        </p:spPr>
      </p:cxnSp>
      <p:cxnSp>
        <p:nvCxnSpPr>
          <p:cNvPr id="1566" name="Google Shape;1566;p65"/>
          <p:cNvCxnSpPr/>
          <p:nvPr/>
        </p:nvCxnSpPr>
        <p:spPr>
          <a:xfrm>
            <a:off x="3852951" y="4914625"/>
            <a:ext cx="0" cy="99900"/>
          </a:xfrm>
          <a:prstGeom prst="straightConnector1">
            <a:avLst/>
          </a:prstGeom>
          <a:noFill/>
          <a:ln cap="flat" cmpd="sng" w="9525">
            <a:solidFill>
              <a:schemeClr val="dk2"/>
            </a:solidFill>
            <a:prstDash val="solid"/>
            <a:round/>
            <a:headEnd len="med" w="med" type="none"/>
            <a:tailEnd len="med" w="med" type="none"/>
          </a:ln>
        </p:spPr>
      </p:cxnSp>
      <p:cxnSp>
        <p:nvCxnSpPr>
          <p:cNvPr id="1567" name="Google Shape;1567;p65"/>
          <p:cNvCxnSpPr/>
          <p:nvPr/>
        </p:nvCxnSpPr>
        <p:spPr>
          <a:xfrm>
            <a:off x="5292401" y="4921150"/>
            <a:ext cx="0" cy="99900"/>
          </a:xfrm>
          <a:prstGeom prst="straightConnector1">
            <a:avLst/>
          </a:prstGeom>
          <a:noFill/>
          <a:ln cap="flat" cmpd="sng" w="9525">
            <a:solidFill>
              <a:schemeClr val="dk2"/>
            </a:solidFill>
            <a:prstDash val="solid"/>
            <a:round/>
            <a:headEnd len="med" w="med" type="none"/>
            <a:tailEnd len="med" w="med" type="none"/>
          </a:ln>
        </p:spPr>
      </p:cxnSp>
      <p:cxnSp>
        <p:nvCxnSpPr>
          <p:cNvPr id="1568" name="Google Shape;1568;p65"/>
          <p:cNvCxnSpPr/>
          <p:nvPr/>
        </p:nvCxnSpPr>
        <p:spPr>
          <a:xfrm>
            <a:off x="6730676" y="4914000"/>
            <a:ext cx="0" cy="99900"/>
          </a:xfrm>
          <a:prstGeom prst="straightConnector1">
            <a:avLst/>
          </a:prstGeom>
          <a:noFill/>
          <a:ln cap="flat" cmpd="sng" w="9525">
            <a:solidFill>
              <a:schemeClr val="dk2"/>
            </a:solidFill>
            <a:prstDash val="solid"/>
            <a:round/>
            <a:headEnd len="med" w="med" type="none"/>
            <a:tailEnd len="med" w="med" type="none"/>
          </a:ln>
        </p:spPr>
      </p:cxnSp>
      <p:cxnSp>
        <p:nvCxnSpPr>
          <p:cNvPr id="1569" name="Google Shape;1569;p65"/>
          <p:cNvCxnSpPr/>
          <p:nvPr/>
        </p:nvCxnSpPr>
        <p:spPr>
          <a:xfrm>
            <a:off x="8170151" y="4917575"/>
            <a:ext cx="0" cy="99900"/>
          </a:xfrm>
          <a:prstGeom prst="straightConnector1">
            <a:avLst/>
          </a:prstGeom>
          <a:noFill/>
          <a:ln cap="flat" cmpd="sng" w="9525">
            <a:solidFill>
              <a:schemeClr val="dk2"/>
            </a:solidFill>
            <a:prstDash val="solid"/>
            <a:round/>
            <a:headEnd len="med" w="med" type="none"/>
            <a:tailEnd len="med" w="med" type="none"/>
          </a:ln>
        </p:spPr>
      </p:cxnSp>
      <p:sp>
        <p:nvSpPr>
          <p:cNvPr id="1570" name="Google Shape;1570;p65"/>
          <p:cNvSpPr/>
          <p:nvPr/>
        </p:nvSpPr>
        <p:spPr>
          <a:xfrm>
            <a:off x="5288257"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71" name="Google Shape;1571;p65"/>
          <p:cNvSpPr/>
          <p:nvPr/>
        </p:nvSpPr>
        <p:spPr>
          <a:xfrm>
            <a:off x="5339691" y="3960000"/>
            <a:ext cx="4860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72" name="Google Shape;1572;p65"/>
          <p:cNvSpPr/>
          <p:nvPr/>
        </p:nvSpPr>
        <p:spPr>
          <a:xfrm>
            <a:off x="5828274" y="3960000"/>
            <a:ext cx="141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73" name="Google Shape;1573;p65"/>
          <p:cNvSpPr/>
          <p:nvPr/>
        </p:nvSpPr>
        <p:spPr>
          <a:xfrm>
            <a:off x="5844775" y="3960000"/>
            <a:ext cx="51600" cy="6930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74" name="Google Shape;1574;p65"/>
          <p:cNvSpPr/>
          <p:nvPr/>
        </p:nvSpPr>
        <p:spPr>
          <a:xfrm>
            <a:off x="5896209" y="3960000"/>
            <a:ext cx="176700" cy="6930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75" name="Google Shape;1575;p65"/>
          <p:cNvSpPr/>
          <p:nvPr/>
        </p:nvSpPr>
        <p:spPr>
          <a:xfrm>
            <a:off x="6073200" y="39960000"/>
            <a:ext cx="267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76" name="Google Shape;1576;p65"/>
          <p:cNvSpPr/>
          <p:nvPr/>
        </p:nvSpPr>
        <p:spPr>
          <a:xfrm>
            <a:off x="6108866" y="3960000"/>
            <a:ext cx="51600" cy="6930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sp>
        <p:nvSpPr>
          <p:cNvPr id="1577" name="Google Shape;1577;p65"/>
          <p:cNvSpPr/>
          <p:nvPr/>
        </p:nvSpPr>
        <p:spPr>
          <a:xfrm>
            <a:off x="6074724" y="3960000"/>
            <a:ext cx="34500" cy="69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66"/>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Writing Entries</a:t>
            </a:r>
            <a:endParaRPr>
              <a:solidFill>
                <a:srgbClr val="000000"/>
              </a:solidFill>
              <a:latin typeface="Roboto"/>
              <a:ea typeface="Roboto"/>
              <a:cs typeface="Roboto"/>
              <a:sym typeface="Roboto"/>
            </a:endParaRPr>
          </a:p>
        </p:txBody>
      </p:sp>
      <p:sp>
        <p:nvSpPr>
          <p:cNvPr id="1583" name="Google Shape;158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84" name="Google Shape;1584;p66"/>
          <p:cNvSpPr txBox="1"/>
          <p:nvPr/>
        </p:nvSpPr>
        <p:spPr>
          <a:xfrm>
            <a:off x="453600" y="796275"/>
            <a:ext cx="8102700" cy="22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Requirements:</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Crash-consistently append an entry to the end of the sequence in a chunk.</a:t>
            </a:r>
            <a:endParaRPr sz="1600">
              <a:latin typeface="Roboto"/>
              <a:ea typeface="Roboto"/>
              <a:cs typeface="Roboto"/>
              <a:sym typeface="Roboto"/>
            </a:endParaRPr>
          </a:p>
          <a:p>
            <a:pPr indent="0" lvl="0" marL="457200" rtl="0" algn="l">
              <a:spcBef>
                <a:spcPts val="600"/>
              </a:spcBef>
              <a:spcAft>
                <a:spcPts val="0"/>
              </a:spcAft>
              <a:buNone/>
            </a:pPr>
            <a:r>
              <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Multicore scalability: efficiently handle concurrent writers on different cores.</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330200" lvl="0" marL="457200" rtl="0" algn="l">
              <a:spcBef>
                <a:spcPts val="600"/>
              </a:spcBef>
              <a:spcAft>
                <a:spcPts val="600"/>
              </a:spcAft>
              <a:buSzPts val="1600"/>
              <a:buFont typeface="Roboto"/>
              <a:buChar char="●"/>
            </a:pPr>
            <a:r>
              <a:rPr lang="en-GB" sz="1600">
                <a:solidFill>
                  <a:schemeClr val="dk1"/>
                </a:solidFill>
                <a:latin typeface="Roboto"/>
                <a:ea typeface="Roboto"/>
                <a:cs typeface="Roboto"/>
                <a:sym typeface="Roboto"/>
              </a:rPr>
              <a:t>Mechanism to avoid wasting CPU time if PMEM is overloaded.</a:t>
            </a:r>
            <a:endParaRPr b="1" sz="1600">
              <a:solidFill>
                <a:schemeClr val="dk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67"/>
          <p:cNvSpPr txBox="1"/>
          <p:nvPr>
            <p:ph idx="4294967295" type="ctrTitle"/>
          </p:nvPr>
        </p:nvSpPr>
        <p:spPr>
          <a:xfrm>
            <a:off x="446400" y="204825"/>
            <a:ext cx="6985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Writing Entries: Crash-Consistent Append</a:t>
            </a:r>
            <a:endParaRPr>
              <a:solidFill>
                <a:srgbClr val="000000"/>
              </a:solidFill>
              <a:latin typeface="Roboto"/>
              <a:ea typeface="Roboto"/>
              <a:cs typeface="Roboto"/>
              <a:sym typeface="Roboto"/>
            </a:endParaRPr>
          </a:p>
        </p:txBody>
      </p:sp>
      <p:sp>
        <p:nvSpPr>
          <p:cNvPr id="1590" name="Google Shape;1590;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91" name="Google Shape;1591;p67"/>
          <p:cNvSpPr/>
          <p:nvPr/>
        </p:nvSpPr>
        <p:spPr>
          <a:xfrm>
            <a:off x="713900" y="1378250"/>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7"/>
          <p:cNvSpPr/>
          <p:nvPr/>
        </p:nvSpPr>
        <p:spPr>
          <a:xfrm>
            <a:off x="713900" y="137825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93" name="Google Shape;1593;p67"/>
          <p:cNvSpPr/>
          <p:nvPr/>
        </p:nvSpPr>
        <p:spPr>
          <a:xfrm>
            <a:off x="803900" y="1378250"/>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594" name="Google Shape;1594;p67"/>
          <p:cNvSpPr/>
          <p:nvPr/>
        </p:nvSpPr>
        <p:spPr>
          <a:xfrm>
            <a:off x="1113200" y="1378250"/>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1595" name="Google Shape;1595;p67"/>
          <p:cNvGrpSpPr/>
          <p:nvPr/>
        </p:nvGrpSpPr>
        <p:grpSpPr>
          <a:xfrm>
            <a:off x="713900" y="1333752"/>
            <a:ext cx="2880000" cy="44373"/>
            <a:chOff x="4246600" y="2303725"/>
            <a:chExt cx="2880000" cy="633900"/>
          </a:xfrm>
        </p:grpSpPr>
        <p:sp>
          <p:nvSpPr>
            <p:cNvPr id="1596" name="Google Shape;1596;p67"/>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7"/>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7"/>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7"/>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7"/>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7"/>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7"/>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7"/>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7"/>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7"/>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7"/>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7"/>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7"/>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7"/>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7"/>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7"/>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7"/>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7"/>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7"/>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7"/>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7"/>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7"/>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7"/>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7"/>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7"/>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7"/>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7"/>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7"/>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7"/>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7"/>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7"/>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7"/>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67"/>
          <p:cNvSpPr/>
          <p:nvPr/>
        </p:nvSpPr>
        <p:spPr>
          <a:xfrm>
            <a:off x="1163000" y="137825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29" name="Google Shape;1629;p67"/>
          <p:cNvSpPr/>
          <p:nvPr/>
        </p:nvSpPr>
        <p:spPr>
          <a:xfrm>
            <a:off x="1253000" y="1378250"/>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30" name="Google Shape;1630;p67"/>
          <p:cNvSpPr/>
          <p:nvPr/>
        </p:nvSpPr>
        <p:spPr>
          <a:xfrm>
            <a:off x="1837100" y="1378250"/>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31" name="Google Shape;1631;p67"/>
          <p:cNvSpPr/>
          <p:nvPr/>
        </p:nvSpPr>
        <p:spPr>
          <a:xfrm>
            <a:off x="1883900" y="137825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32" name="Google Shape;1632;p67"/>
          <p:cNvSpPr/>
          <p:nvPr/>
        </p:nvSpPr>
        <p:spPr>
          <a:xfrm>
            <a:off x="1975300" y="1378250"/>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33" name="Google Shape;1633;p67"/>
          <p:cNvSpPr/>
          <p:nvPr/>
        </p:nvSpPr>
        <p:spPr>
          <a:xfrm>
            <a:off x="2153100" y="1378250"/>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sp>
        <p:nvSpPr>
          <p:cNvPr id="1634" name="Google Shape;1634;p67"/>
          <p:cNvSpPr/>
          <p:nvPr/>
        </p:nvSpPr>
        <p:spPr>
          <a:xfrm>
            <a:off x="713900" y="2883625"/>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7"/>
          <p:cNvSpPr/>
          <p:nvPr/>
        </p:nvSpPr>
        <p:spPr>
          <a:xfrm>
            <a:off x="713900" y="2883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36" name="Google Shape;1636;p67"/>
          <p:cNvSpPr/>
          <p:nvPr/>
        </p:nvSpPr>
        <p:spPr>
          <a:xfrm>
            <a:off x="803900" y="2883625"/>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37" name="Google Shape;1637;p67"/>
          <p:cNvSpPr/>
          <p:nvPr/>
        </p:nvSpPr>
        <p:spPr>
          <a:xfrm>
            <a:off x="1113200" y="2883625"/>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1638" name="Google Shape;1638;p67"/>
          <p:cNvGrpSpPr/>
          <p:nvPr/>
        </p:nvGrpSpPr>
        <p:grpSpPr>
          <a:xfrm>
            <a:off x="713900" y="2839127"/>
            <a:ext cx="2880000" cy="44373"/>
            <a:chOff x="4246600" y="2303725"/>
            <a:chExt cx="2880000" cy="633900"/>
          </a:xfrm>
        </p:grpSpPr>
        <p:sp>
          <p:nvSpPr>
            <p:cNvPr id="1639" name="Google Shape;1639;p67"/>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7"/>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7"/>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7"/>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7"/>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7"/>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7"/>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7"/>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7"/>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7"/>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7"/>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7"/>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7"/>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7"/>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7"/>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7"/>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7"/>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7"/>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7"/>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7"/>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7"/>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7"/>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7"/>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7"/>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7"/>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7"/>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7"/>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7"/>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7"/>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7"/>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7"/>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1" name="Google Shape;1671;p67"/>
          <p:cNvSpPr/>
          <p:nvPr/>
        </p:nvSpPr>
        <p:spPr>
          <a:xfrm>
            <a:off x="1163000" y="2883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72" name="Google Shape;1672;p67"/>
          <p:cNvSpPr/>
          <p:nvPr/>
        </p:nvSpPr>
        <p:spPr>
          <a:xfrm>
            <a:off x="1253000" y="2883625"/>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73" name="Google Shape;1673;p67"/>
          <p:cNvSpPr/>
          <p:nvPr/>
        </p:nvSpPr>
        <p:spPr>
          <a:xfrm>
            <a:off x="1837100" y="2883625"/>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74" name="Google Shape;1674;p67"/>
          <p:cNvSpPr/>
          <p:nvPr/>
        </p:nvSpPr>
        <p:spPr>
          <a:xfrm>
            <a:off x="1883900" y="2883625"/>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75" name="Google Shape;1675;p67"/>
          <p:cNvSpPr/>
          <p:nvPr/>
        </p:nvSpPr>
        <p:spPr>
          <a:xfrm>
            <a:off x="1975300" y="2883625"/>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76" name="Google Shape;1676;p67"/>
          <p:cNvSpPr/>
          <p:nvPr/>
        </p:nvSpPr>
        <p:spPr>
          <a:xfrm>
            <a:off x="2153100" y="2883625"/>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sp>
        <p:nvSpPr>
          <p:cNvPr id="1677" name="Google Shape;1677;p67"/>
          <p:cNvSpPr/>
          <p:nvPr/>
        </p:nvSpPr>
        <p:spPr>
          <a:xfrm>
            <a:off x="713900" y="4236600"/>
            <a:ext cx="288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7"/>
          <p:cNvSpPr/>
          <p:nvPr/>
        </p:nvSpPr>
        <p:spPr>
          <a:xfrm>
            <a:off x="713900" y="423660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79" name="Google Shape;1679;p67"/>
          <p:cNvSpPr/>
          <p:nvPr/>
        </p:nvSpPr>
        <p:spPr>
          <a:xfrm>
            <a:off x="803900" y="4236600"/>
            <a:ext cx="309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680" name="Google Shape;1680;p67"/>
          <p:cNvSpPr/>
          <p:nvPr/>
        </p:nvSpPr>
        <p:spPr>
          <a:xfrm>
            <a:off x="1113200" y="4236600"/>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grpSp>
        <p:nvGrpSpPr>
          <p:cNvPr id="1681" name="Google Shape;1681;p67"/>
          <p:cNvGrpSpPr/>
          <p:nvPr/>
        </p:nvGrpSpPr>
        <p:grpSpPr>
          <a:xfrm>
            <a:off x="713900" y="4192102"/>
            <a:ext cx="2880000" cy="44373"/>
            <a:chOff x="4246600" y="2303725"/>
            <a:chExt cx="2880000" cy="633900"/>
          </a:xfrm>
        </p:grpSpPr>
        <p:sp>
          <p:nvSpPr>
            <p:cNvPr id="1682" name="Google Shape;1682;p67"/>
            <p:cNvSpPr/>
            <p:nvPr/>
          </p:nvSpPr>
          <p:spPr>
            <a:xfrm>
              <a:off x="42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7"/>
            <p:cNvSpPr/>
            <p:nvPr/>
          </p:nvSpPr>
          <p:spPr>
            <a:xfrm>
              <a:off x="43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7"/>
            <p:cNvSpPr/>
            <p:nvPr/>
          </p:nvSpPr>
          <p:spPr>
            <a:xfrm>
              <a:off x="44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7"/>
            <p:cNvSpPr/>
            <p:nvPr/>
          </p:nvSpPr>
          <p:spPr>
            <a:xfrm>
              <a:off x="45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7"/>
            <p:cNvSpPr/>
            <p:nvPr/>
          </p:nvSpPr>
          <p:spPr>
            <a:xfrm>
              <a:off x="46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7"/>
            <p:cNvSpPr/>
            <p:nvPr/>
          </p:nvSpPr>
          <p:spPr>
            <a:xfrm>
              <a:off x="46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7"/>
            <p:cNvSpPr/>
            <p:nvPr/>
          </p:nvSpPr>
          <p:spPr>
            <a:xfrm>
              <a:off x="47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7"/>
            <p:cNvSpPr/>
            <p:nvPr/>
          </p:nvSpPr>
          <p:spPr>
            <a:xfrm>
              <a:off x="48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7"/>
            <p:cNvSpPr/>
            <p:nvPr/>
          </p:nvSpPr>
          <p:spPr>
            <a:xfrm>
              <a:off x="49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7"/>
            <p:cNvSpPr/>
            <p:nvPr/>
          </p:nvSpPr>
          <p:spPr>
            <a:xfrm>
              <a:off x="50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7"/>
            <p:cNvSpPr/>
            <p:nvPr/>
          </p:nvSpPr>
          <p:spPr>
            <a:xfrm>
              <a:off x="51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7"/>
            <p:cNvSpPr/>
            <p:nvPr/>
          </p:nvSpPr>
          <p:spPr>
            <a:xfrm>
              <a:off x="52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7"/>
            <p:cNvSpPr/>
            <p:nvPr/>
          </p:nvSpPr>
          <p:spPr>
            <a:xfrm>
              <a:off x="53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7"/>
            <p:cNvSpPr/>
            <p:nvPr/>
          </p:nvSpPr>
          <p:spPr>
            <a:xfrm>
              <a:off x="54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7"/>
            <p:cNvSpPr/>
            <p:nvPr/>
          </p:nvSpPr>
          <p:spPr>
            <a:xfrm>
              <a:off x="55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7"/>
            <p:cNvSpPr/>
            <p:nvPr/>
          </p:nvSpPr>
          <p:spPr>
            <a:xfrm>
              <a:off x="55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7"/>
            <p:cNvSpPr/>
            <p:nvPr/>
          </p:nvSpPr>
          <p:spPr>
            <a:xfrm>
              <a:off x="56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7"/>
            <p:cNvSpPr/>
            <p:nvPr/>
          </p:nvSpPr>
          <p:spPr>
            <a:xfrm>
              <a:off x="57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7"/>
            <p:cNvSpPr/>
            <p:nvPr/>
          </p:nvSpPr>
          <p:spPr>
            <a:xfrm>
              <a:off x="58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7"/>
            <p:cNvSpPr/>
            <p:nvPr/>
          </p:nvSpPr>
          <p:spPr>
            <a:xfrm>
              <a:off x="59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7"/>
            <p:cNvSpPr/>
            <p:nvPr/>
          </p:nvSpPr>
          <p:spPr>
            <a:xfrm>
              <a:off x="60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7"/>
            <p:cNvSpPr/>
            <p:nvPr/>
          </p:nvSpPr>
          <p:spPr>
            <a:xfrm>
              <a:off x="61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7"/>
            <p:cNvSpPr/>
            <p:nvPr/>
          </p:nvSpPr>
          <p:spPr>
            <a:xfrm>
              <a:off x="622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7"/>
            <p:cNvSpPr/>
            <p:nvPr/>
          </p:nvSpPr>
          <p:spPr>
            <a:xfrm>
              <a:off x="631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7"/>
            <p:cNvSpPr/>
            <p:nvPr/>
          </p:nvSpPr>
          <p:spPr>
            <a:xfrm>
              <a:off x="640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7"/>
            <p:cNvSpPr/>
            <p:nvPr/>
          </p:nvSpPr>
          <p:spPr>
            <a:xfrm>
              <a:off x="649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7"/>
            <p:cNvSpPr/>
            <p:nvPr/>
          </p:nvSpPr>
          <p:spPr>
            <a:xfrm>
              <a:off x="658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7"/>
            <p:cNvSpPr/>
            <p:nvPr/>
          </p:nvSpPr>
          <p:spPr>
            <a:xfrm>
              <a:off x="667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7"/>
            <p:cNvSpPr/>
            <p:nvPr/>
          </p:nvSpPr>
          <p:spPr>
            <a:xfrm>
              <a:off x="676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7"/>
            <p:cNvSpPr/>
            <p:nvPr/>
          </p:nvSpPr>
          <p:spPr>
            <a:xfrm>
              <a:off x="685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7"/>
            <p:cNvSpPr/>
            <p:nvPr/>
          </p:nvSpPr>
          <p:spPr>
            <a:xfrm>
              <a:off x="694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7"/>
            <p:cNvSpPr/>
            <p:nvPr/>
          </p:nvSpPr>
          <p:spPr>
            <a:xfrm>
              <a:off x="7036600" y="2303725"/>
              <a:ext cx="90000" cy="6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67"/>
          <p:cNvSpPr/>
          <p:nvPr/>
        </p:nvSpPr>
        <p:spPr>
          <a:xfrm>
            <a:off x="1163000" y="423660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15" name="Google Shape;1715;p67"/>
          <p:cNvSpPr/>
          <p:nvPr/>
        </p:nvSpPr>
        <p:spPr>
          <a:xfrm>
            <a:off x="1253000" y="4236600"/>
            <a:ext cx="5841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16" name="Google Shape;1716;p67"/>
          <p:cNvSpPr/>
          <p:nvPr/>
        </p:nvSpPr>
        <p:spPr>
          <a:xfrm>
            <a:off x="1837100" y="4236600"/>
            <a:ext cx="46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17" name="Google Shape;1717;p67"/>
          <p:cNvSpPr/>
          <p:nvPr/>
        </p:nvSpPr>
        <p:spPr>
          <a:xfrm>
            <a:off x="1883900" y="423660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18" name="Google Shape;1718;p67"/>
          <p:cNvSpPr/>
          <p:nvPr/>
        </p:nvSpPr>
        <p:spPr>
          <a:xfrm>
            <a:off x="1975300" y="4236600"/>
            <a:ext cx="1764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19" name="Google Shape;1719;p67"/>
          <p:cNvSpPr txBox="1"/>
          <p:nvPr/>
        </p:nvSpPr>
        <p:spPr>
          <a:xfrm>
            <a:off x="201100" y="767725"/>
            <a:ext cx="3644400" cy="4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a:latin typeface="Roboto"/>
                <a:ea typeface="Roboto"/>
                <a:cs typeface="Roboto"/>
                <a:sym typeface="Roboto"/>
              </a:rPr>
              <a:t>Insertion offset points to zeroed-out header.</a:t>
            </a:r>
            <a:endParaRPr>
              <a:latin typeface="Roboto"/>
              <a:ea typeface="Roboto"/>
              <a:cs typeface="Roboto"/>
              <a:sym typeface="Roboto"/>
            </a:endParaRPr>
          </a:p>
        </p:txBody>
      </p:sp>
      <p:sp>
        <p:nvSpPr>
          <p:cNvPr id="1720" name="Google Shape;1720;p67"/>
          <p:cNvSpPr/>
          <p:nvPr/>
        </p:nvSpPr>
        <p:spPr>
          <a:xfrm>
            <a:off x="2243100" y="2883625"/>
            <a:ext cx="492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21" name="Google Shape;1721;p67"/>
          <p:cNvSpPr/>
          <p:nvPr/>
        </p:nvSpPr>
        <p:spPr>
          <a:xfrm>
            <a:off x="2735200" y="2883625"/>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22" name="Google Shape;1722;p67"/>
          <p:cNvSpPr/>
          <p:nvPr/>
        </p:nvSpPr>
        <p:spPr>
          <a:xfrm>
            <a:off x="2243100" y="4236600"/>
            <a:ext cx="492300" cy="6339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23" name="Google Shape;1723;p67"/>
          <p:cNvSpPr/>
          <p:nvPr/>
        </p:nvSpPr>
        <p:spPr>
          <a:xfrm>
            <a:off x="2735200" y="4236600"/>
            <a:ext cx="49800" cy="63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24" name="Google Shape;1724;p67"/>
          <p:cNvSpPr/>
          <p:nvPr/>
        </p:nvSpPr>
        <p:spPr>
          <a:xfrm>
            <a:off x="2153100" y="4236600"/>
            <a:ext cx="90000" cy="633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25" name="Google Shape;1725;p67"/>
          <p:cNvSpPr/>
          <p:nvPr/>
        </p:nvSpPr>
        <p:spPr>
          <a:xfrm>
            <a:off x="2785000" y="2883625"/>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sp>
        <p:nvSpPr>
          <p:cNvPr id="1726" name="Google Shape;1726;p67"/>
          <p:cNvSpPr/>
          <p:nvPr/>
        </p:nvSpPr>
        <p:spPr>
          <a:xfrm>
            <a:off x="2785000" y="4236600"/>
            <a:ext cx="90000" cy="6339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a:p>
            <a:pPr indent="0" lvl="0" marL="0" rtl="0" algn="ctr">
              <a:spcBef>
                <a:spcPts val="0"/>
              </a:spcBef>
              <a:spcAft>
                <a:spcPts val="0"/>
              </a:spcAft>
              <a:buNone/>
            </a:pPr>
            <a:r>
              <a:rPr lang="en-GB" sz="1000">
                <a:latin typeface="Roboto"/>
                <a:ea typeface="Roboto"/>
                <a:cs typeface="Roboto"/>
                <a:sym typeface="Roboto"/>
              </a:rPr>
              <a:t>0</a:t>
            </a:r>
            <a:endParaRPr sz="1000">
              <a:latin typeface="Roboto"/>
              <a:ea typeface="Roboto"/>
              <a:cs typeface="Roboto"/>
              <a:sym typeface="Roboto"/>
            </a:endParaRPr>
          </a:p>
        </p:txBody>
      </p:sp>
      <p:sp>
        <p:nvSpPr>
          <p:cNvPr id="1727" name="Google Shape;1727;p67"/>
          <p:cNvSpPr txBox="1"/>
          <p:nvPr/>
        </p:nvSpPr>
        <p:spPr>
          <a:xfrm>
            <a:off x="201100" y="2108700"/>
            <a:ext cx="4144200" cy="6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600"/>
              </a:spcAft>
              <a:buNone/>
            </a:pPr>
            <a:r>
              <a:rPr lang="en-GB">
                <a:latin typeface="Roboto"/>
                <a:ea typeface="Roboto"/>
                <a:cs typeface="Roboto"/>
                <a:sym typeface="Roboto"/>
              </a:rPr>
              <a:t>Write out body, padding, zero follow header;</a:t>
            </a:r>
            <a:br>
              <a:rPr lang="en-GB">
                <a:latin typeface="Roboto"/>
                <a:ea typeface="Roboto"/>
                <a:cs typeface="Roboto"/>
                <a:sym typeface="Roboto"/>
              </a:rPr>
            </a:br>
            <a:r>
              <a:rPr lang="en-GB">
                <a:latin typeface="Roboto"/>
                <a:ea typeface="Roboto"/>
                <a:cs typeface="Roboto"/>
                <a:sym typeface="Roboto"/>
              </a:rPr>
              <a:t>Flush &amp; SFENCE;</a:t>
            </a:r>
            <a:endParaRPr>
              <a:latin typeface="Roboto"/>
              <a:ea typeface="Roboto"/>
              <a:cs typeface="Roboto"/>
              <a:sym typeface="Roboto"/>
            </a:endParaRPr>
          </a:p>
        </p:txBody>
      </p:sp>
      <p:sp>
        <p:nvSpPr>
          <p:cNvPr id="1728" name="Google Shape;1728;p67"/>
          <p:cNvSpPr txBox="1"/>
          <p:nvPr/>
        </p:nvSpPr>
        <p:spPr>
          <a:xfrm>
            <a:off x="201100" y="3582224"/>
            <a:ext cx="4869300" cy="5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600"/>
              </a:spcAft>
              <a:buNone/>
            </a:pPr>
            <a:r>
              <a:rPr lang="en-GB">
                <a:solidFill>
                  <a:schemeClr val="dk1"/>
                </a:solidFill>
                <a:latin typeface="Roboto"/>
                <a:ea typeface="Roboto"/>
                <a:cs typeface="Roboto"/>
                <a:sym typeface="Roboto"/>
              </a:rPr>
              <a:t>Write out header;</a:t>
            </a:r>
            <a:br>
              <a:rPr lang="en-GB">
                <a:solidFill>
                  <a:schemeClr val="dk1"/>
                </a:solidFill>
                <a:latin typeface="Roboto"/>
                <a:ea typeface="Roboto"/>
                <a:cs typeface="Roboto"/>
                <a:sym typeface="Roboto"/>
              </a:rPr>
            </a:br>
            <a:r>
              <a:rPr lang="en-GB">
                <a:solidFill>
                  <a:schemeClr val="dk1"/>
                </a:solidFill>
                <a:latin typeface="Roboto"/>
                <a:ea typeface="Roboto"/>
                <a:cs typeface="Roboto"/>
                <a:sym typeface="Roboto"/>
              </a:rPr>
              <a:t>Flush caches; SFENCE;</a:t>
            </a:r>
            <a:endParaRPr>
              <a:solidFill>
                <a:schemeClr val="dk1"/>
              </a:solidFill>
              <a:latin typeface="Roboto"/>
              <a:ea typeface="Roboto"/>
              <a:cs typeface="Roboto"/>
              <a:sym typeface="Roboto"/>
            </a:endParaRPr>
          </a:p>
        </p:txBody>
      </p:sp>
      <p:cxnSp>
        <p:nvCxnSpPr>
          <p:cNvPr id="1729" name="Google Shape;1729;p67"/>
          <p:cNvCxnSpPr/>
          <p:nvPr/>
        </p:nvCxnSpPr>
        <p:spPr>
          <a:xfrm>
            <a:off x="2153900" y="1150525"/>
            <a:ext cx="0" cy="177000"/>
          </a:xfrm>
          <a:prstGeom prst="straightConnector1">
            <a:avLst/>
          </a:prstGeom>
          <a:noFill/>
          <a:ln cap="flat" cmpd="sng" w="9525">
            <a:solidFill>
              <a:srgbClr val="000000"/>
            </a:solidFill>
            <a:prstDash val="solid"/>
            <a:round/>
            <a:headEnd len="med" w="med" type="none"/>
            <a:tailEnd len="med" w="med" type="triangle"/>
          </a:ln>
        </p:spPr>
      </p:cxnSp>
      <p:cxnSp>
        <p:nvCxnSpPr>
          <p:cNvPr id="1730" name="Google Shape;1730;p67"/>
          <p:cNvCxnSpPr/>
          <p:nvPr/>
        </p:nvCxnSpPr>
        <p:spPr>
          <a:xfrm>
            <a:off x="2153900" y="2655875"/>
            <a:ext cx="0" cy="177000"/>
          </a:xfrm>
          <a:prstGeom prst="straightConnector1">
            <a:avLst/>
          </a:prstGeom>
          <a:noFill/>
          <a:ln cap="flat" cmpd="sng" w="9525">
            <a:solidFill>
              <a:srgbClr val="000000"/>
            </a:solidFill>
            <a:prstDash val="solid"/>
            <a:round/>
            <a:headEnd len="med" w="med" type="none"/>
            <a:tailEnd len="med" w="med" type="triangle"/>
          </a:ln>
        </p:spPr>
      </p:cxnSp>
      <p:cxnSp>
        <p:nvCxnSpPr>
          <p:cNvPr id="1731" name="Google Shape;1731;p67"/>
          <p:cNvCxnSpPr/>
          <p:nvPr/>
        </p:nvCxnSpPr>
        <p:spPr>
          <a:xfrm>
            <a:off x="2785000" y="4007850"/>
            <a:ext cx="0" cy="177000"/>
          </a:xfrm>
          <a:prstGeom prst="straightConnector1">
            <a:avLst/>
          </a:prstGeom>
          <a:noFill/>
          <a:ln cap="flat" cmpd="sng" w="9525">
            <a:solidFill>
              <a:srgbClr val="000000"/>
            </a:solidFill>
            <a:prstDash val="solid"/>
            <a:round/>
            <a:headEnd len="med" w="med" type="none"/>
            <a:tailEnd len="med" w="med" type="triangle"/>
          </a:ln>
        </p:spPr>
      </p:cxnSp>
      <p:grpSp>
        <p:nvGrpSpPr>
          <p:cNvPr id="1732" name="Google Shape;1732;p67"/>
          <p:cNvGrpSpPr/>
          <p:nvPr/>
        </p:nvGrpSpPr>
        <p:grpSpPr>
          <a:xfrm>
            <a:off x="3845400" y="1190800"/>
            <a:ext cx="5064300" cy="3866025"/>
            <a:chOff x="3845400" y="1190800"/>
            <a:chExt cx="5064300" cy="3866025"/>
          </a:xfrm>
        </p:grpSpPr>
        <p:sp>
          <p:nvSpPr>
            <p:cNvPr id="1733" name="Google Shape;1733;p67"/>
            <p:cNvSpPr txBox="1"/>
            <p:nvPr/>
          </p:nvSpPr>
          <p:spPr>
            <a:xfrm>
              <a:off x="4267200" y="2378250"/>
              <a:ext cx="4144200" cy="11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Body and follow header will never be visited by traversal because it stops at the preceding invalid header.</a:t>
              </a:r>
              <a:endParaRPr sz="1600">
                <a:latin typeface="Roboto"/>
                <a:ea typeface="Roboto"/>
                <a:cs typeface="Roboto"/>
                <a:sym typeface="Roboto"/>
              </a:endParaRPr>
            </a:p>
          </p:txBody>
        </p:sp>
        <p:cxnSp>
          <p:nvCxnSpPr>
            <p:cNvPr id="1734" name="Google Shape;1734;p67"/>
            <p:cNvCxnSpPr/>
            <p:nvPr/>
          </p:nvCxnSpPr>
          <p:spPr>
            <a:xfrm>
              <a:off x="4022175" y="3928275"/>
              <a:ext cx="4363500" cy="0"/>
            </a:xfrm>
            <a:prstGeom prst="straightConnector1">
              <a:avLst/>
            </a:prstGeom>
            <a:noFill/>
            <a:ln cap="flat" cmpd="sng" w="9525">
              <a:solidFill>
                <a:schemeClr val="dk2"/>
              </a:solidFill>
              <a:prstDash val="solid"/>
              <a:round/>
              <a:headEnd len="med" w="med" type="none"/>
              <a:tailEnd len="med" w="med" type="none"/>
            </a:ln>
          </p:spPr>
        </p:cxnSp>
        <p:sp>
          <p:nvSpPr>
            <p:cNvPr id="1735" name="Google Shape;1735;p67"/>
            <p:cNvSpPr/>
            <p:nvPr/>
          </p:nvSpPr>
          <p:spPr>
            <a:xfrm>
              <a:off x="3869775" y="2163450"/>
              <a:ext cx="207300" cy="1629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7"/>
            <p:cNvSpPr txBox="1"/>
            <p:nvPr/>
          </p:nvSpPr>
          <p:spPr>
            <a:xfrm>
              <a:off x="4344600" y="4391425"/>
              <a:ext cx="4144200" cy="6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Traversal visits the entry and stops at the zeroed-out follow header.</a:t>
              </a:r>
              <a:endParaRPr sz="1600">
                <a:latin typeface="Roboto"/>
                <a:ea typeface="Roboto"/>
                <a:cs typeface="Roboto"/>
                <a:sym typeface="Roboto"/>
              </a:endParaRPr>
            </a:p>
          </p:txBody>
        </p:sp>
        <p:sp>
          <p:nvSpPr>
            <p:cNvPr id="1737" name="Google Shape;1737;p67"/>
            <p:cNvSpPr/>
            <p:nvPr/>
          </p:nvSpPr>
          <p:spPr>
            <a:xfrm>
              <a:off x="3845400" y="4131875"/>
              <a:ext cx="207300" cy="924900"/>
            </a:xfrm>
            <a:prstGeom prst="rightBrace">
              <a:avLst>
                <a:gd fmla="val 50000" name="adj1"/>
                <a:gd fmla="val 6325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7"/>
            <p:cNvSpPr txBox="1"/>
            <p:nvPr/>
          </p:nvSpPr>
          <p:spPr>
            <a:xfrm>
              <a:off x="4268400" y="3488025"/>
              <a:ext cx="4178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Header partially written </a:t>
              </a:r>
              <a:r>
                <a:rPr lang="en-GB" sz="1600">
                  <a:solidFill>
                    <a:schemeClr val="dk1"/>
                  </a:solidFill>
                  <a:latin typeface="Roboto"/>
                  <a:ea typeface="Roboto"/>
                  <a:cs typeface="Roboto"/>
                  <a:sym typeface="Roboto"/>
                </a:rPr>
                <a:t>⟺ checksum error</a:t>
              </a:r>
              <a:endParaRPr sz="1600">
                <a:latin typeface="Roboto"/>
                <a:ea typeface="Roboto"/>
                <a:cs typeface="Roboto"/>
                <a:sym typeface="Roboto"/>
              </a:endParaRPr>
            </a:p>
          </p:txBody>
        </p:sp>
        <p:sp>
          <p:nvSpPr>
            <p:cNvPr id="1739" name="Google Shape;1739;p67"/>
            <p:cNvSpPr txBox="1"/>
            <p:nvPr/>
          </p:nvSpPr>
          <p:spPr>
            <a:xfrm>
              <a:off x="4268400" y="3900275"/>
              <a:ext cx="3739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Header fully written ⟺ checksum ok</a:t>
              </a:r>
              <a:endParaRPr sz="1600">
                <a:latin typeface="Roboto"/>
                <a:ea typeface="Roboto"/>
                <a:cs typeface="Roboto"/>
                <a:sym typeface="Roboto"/>
              </a:endParaRPr>
            </a:p>
          </p:txBody>
        </p:sp>
        <p:sp>
          <p:nvSpPr>
            <p:cNvPr id="1740" name="Google Shape;1740;p67"/>
            <p:cNvSpPr txBox="1"/>
            <p:nvPr/>
          </p:nvSpPr>
          <p:spPr>
            <a:xfrm>
              <a:off x="4254600" y="1190800"/>
              <a:ext cx="46551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For offset == 0 the precondition is established by PRB when adding the chunk.</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For offset &gt; 0 this algorithm guarantees it.</a:t>
              </a:r>
              <a:endParaRPr sz="1600">
                <a:latin typeface="Roboto"/>
                <a:ea typeface="Roboto"/>
                <a:cs typeface="Roboto"/>
                <a:sym typeface="Roboto"/>
              </a:endParaRPr>
            </a:p>
          </p:txBody>
        </p:sp>
        <p:sp>
          <p:nvSpPr>
            <p:cNvPr id="1741" name="Google Shape;1741;p67"/>
            <p:cNvSpPr/>
            <p:nvPr/>
          </p:nvSpPr>
          <p:spPr>
            <a:xfrm>
              <a:off x="3869775" y="1279725"/>
              <a:ext cx="207300" cy="756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68"/>
          <p:cNvSpPr txBox="1"/>
          <p:nvPr>
            <p:ph idx="4294967295" type="ctrTitle"/>
          </p:nvPr>
        </p:nvSpPr>
        <p:spPr>
          <a:xfrm>
            <a:off x="446400" y="204825"/>
            <a:ext cx="8026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Writing Entries: </a:t>
            </a:r>
            <a:r>
              <a:rPr lang="en-GB">
                <a:latin typeface="Roboto"/>
                <a:ea typeface="Roboto"/>
                <a:cs typeface="Roboto"/>
                <a:sym typeface="Roboto"/>
              </a:rPr>
              <a:t>Scalability &amp; Overload Handling</a:t>
            </a:r>
            <a:endParaRPr>
              <a:solidFill>
                <a:srgbClr val="000000"/>
              </a:solidFill>
              <a:latin typeface="Roboto"/>
              <a:ea typeface="Roboto"/>
              <a:cs typeface="Roboto"/>
              <a:sym typeface="Roboto"/>
            </a:endParaRPr>
          </a:p>
        </p:txBody>
      </p:sp>
      <p:sp>
        <p:nvSpPr>
          <p:cNvPr id="1747" name="Google Shape;174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748" name="Google Shape;1748;p68"/>
          <p:cNvSpPr/>
          <p:nvPr/>
        </p:nvSpPr>
        <p:spPr>
          <a:xfrm>
            <a:off x="2045250" y="21876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49" name="Google Shape;1749;p68"/>
          <p:cNvSpPr/>
          <p:nvPr/>
        </p:nvSpPr>
        <p:spPr>
          <a:xfrm>
            <a:off x="2902350" y="3699750"/>
            <a:ext cx="723900" cy="1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a:t>
            </a:r>
            <a:endParaRPr>
              <a:latin typeface="Roboto"/>
              <a:ea typeface="Roboto"/>
              <a:cs typeface="Roboto"/>
              <a:sym typeface="Roboto"/>
            </a:endParaRPr>
          </a:p>
        </p:txBody>
      </p:sp>
      <p:sp>
        <p:nvSpPr>
          <p:cNvPr id="1750" name="Google Shape;1750;p68"/>
          <p:cNvSpPr/>
          <p:nvPr/>
        </p:nvSpPr>
        <p:spPr>
          <a:xfrm>
            <a:off x="2045250" y="15078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1" name="Google Shape;1751;p68"/>
          <p:cNvSpPr/>
          <p:nvPr/>
        </p:nvSpPr>
        <p:spPr>
          <a:xfrm>
            <a:off x="2765250" y="15078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2" name="Google Shape;1752;p68"/>
          <p:cNvSpPr/>
          <p:nvPr/>
        </p:nvSpPr>
        <p:spPr>
          <a:xfrm>
            <a:off x="3485250" y="15078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3" name="Google Shape;1753;p68"/>
          <p:cNvSpPr/>
          <p:nvPr/>
        </p:nvSpPr>
        <p:spPr>
          <a:xfrm>
            <a:off x="4205250" y="15078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4" name="Google Shape;1754;p68"/>
          <p:cNvSpPr/>
          <p:nvPr/>
        </p:nvSpPr>
        <p:spPr>
          <a:xfrm>
            <a:off x="350025" y="1465975"/>
            <a:ext cx="1501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latin typeface="Roboto"/>
                <a:ea typeface="Roboto"/>
                <a:cs typeface="Roboto"/>
                <a:sym typeface="Roboto"/>
              </a:rPr>
              <a:t>committer slots</a:t>
            </a:r>
            <a:endParaRPr>
              <a:latin typeface="Roboto"/>
              <a:ea typeface="Roboto"/>
              <a:cs typeface="Roboto"/>
              <a:sym typeface="Roboto"/>
            </a:endParaRPr>
          </a:p>
        </p:txBody>
      </p:sp>
      <p:sp>
        <p:nvSpPr>
          <p:cNvPr id="1755" name="Google Shape;1755;p68"/>
          <p:cNvSpPr/>
          <p:nvPr/>
        </p:nvSpPr>
        <p:spPr>
          <a:xfrm>
            <a:off x="350025" y="2145825"/>
            <a:ext cx="1501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latin typeface="Roboto"/>
                <a:ea typeface="Roboto"/>
                <a:cs typeface="Roboto"/>
                <a:sym typeface="Roboto"/>
              </a:rPr>
              <a:t>committer’s current chunk</a:t>
            </a:r>
            <a:endParaRPr>
              <a:latin typeface="Roboto"/>
              <a:ea typeface="Roboto"/>
              <a:cs typeface="Roboto"/>
              <a:sym typeface="Roboto"/>
            </a:endParaRPr>
          </a:p>
        </p:txBody>
      </p:sp>
      <p:sp>
        <p:nvSpPr>
          <p:cNvPr id="1756" name="Google Shape;1756;p68"/>
          <p:cNvSpPr/>
          <p:nvPr/>
        </p:nvSpPr>
        <p:spPr>
          <a:xfrm>
            <a:off x="2045250" y="977675"/>
            <a:ext cx="2880000" cy="24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semaphore (max=4)</a:t>
            </a:r>
            <a:endParaRPr>
              <a:latin typeface="Roboto"/>
              <a:ea typeface="Roboto"/>
              <a:cs typeface="Roboto"/>
              <a:sym typeface="Roboto"/>
            </a:endParaRPr>
          </a:p>
        </p:txBody>
      </p:sp>
      <p:cxnSp>
        <p:nvCxnSpPr>
          <p:cNvPr id="1757" name="Google Shape;1757;p68"/>
          <p:cNvCxnSpPr>
            <a:stCxn id="1750" idx="2"/>
            <a:endCxn id="1748" idx="0"/>
          </p:cNvCxnSpPr>
          <p:nvPr/>
        </p:nvCxnSpPr>
        <p:spPr>
          <a:xfrm>
            <a:off x="2405250" y="1817725"/>
            <a:ext cx="0" cy="369900"/>
          </a:xfrm>
          <a:prstGeom prst="straightConnector1">
            <a:avLst/>
          </a:prstGeom>
          <a:noFill/>
          <a:ln cap="flat" cmpd="sng" w="9525">
            <a:solidFill>
              <a:schemeClr val="dk2"/>
            </a:solidFill>
            <a:prstDash val="solid"/>
            <a:round/>
            <a:headEnd len="med" w="med" type="none"/>
            <a:tailEnd len="med" w="med" type="triangle"/>
          </a:ln>
        </p:spPr>
      </p:cxnSp>
      <p:sp>
        <p:nvSpPr>
          <p:cNvPr id="1758" name="Google Shape;1758;p68"/>
          <p:cNvSpPr/>
          <p:nvPr/>
        </p:nvSpPr>
        <p:spPr>
          <a:xfrm>
            <a:off x="3485250" y="21876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1759" name="Google Shape;1759;p68"/>
          <p:cNvCxnSpPr>
            <a:stCxn id="1752" idx="2"/>
            <a:endCxn id="1758" idx="0"/>
          </p:cNvCxnSpPr>
          <p:nvPr/>
        </p:nvCxnSpPr>
        <p:spPr>
          <a:xfrm>
            <a:off x="3845250" y="1817725"/>
            <a:ext cx="0" cy="369900"/>
          </a:xfrm>
          <a:prstGeom prst="straightConnector1">
            <a:avLst/>
          </a:prstGeom>
          <a:noFill/>
          <a:ln cap="flat" cmpd="sng" w="9525">
            <a:solidFill>
              <a:schemeClr val="dk2"/>
            </a:solidFill>
            <a:prstDash val="solid"/>
            <a:round/>
            <a:headEnd len="med" w="med" type="none"/>
            <a:tailEnd len="med" w="med" type="triangle"/>
          </a:ln>
        </p:spPr>
      </p:cxnSp>
      <p:cxnSp>
        <p:nvCxnSpPr>
          <p:cNvPr id="1760" name="Google Shape;1760;p68"/>
          <p:cNvCxnSpPr>
            <a:stCxn id="1750" idx="0"/>
          </p:cNvCxnSpPr>
          <p:nvPr/>
        </p:nvCxnSpPr>
        <p:spPr>
          <a:xfrm rot="10800000">
            <a:off x="2405250" y="1218625"/>
            <a:ext cx="0" cy="289200"/>
          </a:xfrm>
          <a:prstGeom prst="straightConnector1">
            <a:avLst/>
          </a:prstGeom>
          <a:noFill/>
          <a:ln cap="flat" cmpd="sng" w="9525">
            <a:solidFill>
              <a:schemeClr val="dk2"/>
            </a:solidFill>
            <a:prstDash val="solid"/>
            <a:round/>
            <a:headEnd len="med" w="med" type="none"/>
            <a:tailEnd len="med" w="med" type="none"/>
          </a:ln>
        </p:spPr>
      </p:cxnSp>
      <p:cxnSp>
        <p:nvCxnSpPr>
          <p:cNvPr id="1761" name="Google Shape;1761;p68"/>
          <p:cNvCxnSpPr>
            <a:stCxn id="1751" idx="0"/>
          </p:cNvCxnSpPr>
          <p:nvPr/>
        </p:nvCxnSpPr>
        <p:spPr>
          <a:xfrm rot="10800000">
            <a:off x="3125250" y="1218625"/>
            <a:ext cx="0" cy="289200"/>
          </a:xfrm>
          <a:prstGeom prst="straightConnector1">
            <a:avLst/>
          </a:prstGeom>
          <a:noFill/>
          <a:ln cap="flat" cmpd="sng" w="9525">
            <a:solidFill>
              <a:schemeClr val="dk2"/>
            </a:solidFill>
            <a:prstDash val="solid"/>
            <a:round/>
            <a:headEnd len="med" w="med" type="none"/>
            <a:tailEnd len="med" w="med" type="none"/>
          </a:ln>
        </p:spPr>
      </p:cxnSp>
      <p:cxnSp>
        <p:nvCxnSpPr>
          <p:cNvPr id="1762" name="Google Shape;1762;p68"/>
          <p:cNvCxnSpPr>
            <a:stCxn id="1752" idx="0"/>
          </p:cNvCxnSpPr>
          <p:nvPr/>
        </p:nvCxnSpPr>
        <p:spPr>
          <a:xfrm rot="10800000">
            <a:off x="3845250" y="1218625"/>
            <a:ext cx="0" cy="289200"/>
          </a:xfrm>
          <a:prstGeom prst="straightConnector1">
            <a:avLst/>
          </a:prstGeom>
          <a:noFill/>
          <a:ln cap="flat" cmpd="sng" w="9525">
            <a:solidFill>
              <a:schemeClr val="dk2"/>
            </a:solidFill>
            <a:prstDash val="solid"/>
            <a:round/>
            <a:headEnd len="med" w="med" type="none"/>
            <a:tailEnd len="med" w="med" type="none"/>
          </a:ln>
        </p:spPr>
      </p:cxnSp>
      <p:cxnSp>
        <p:nvCxnSpPr>
          <p:cNvPr id="1763" name="Google Shape;1763;p68"/>
          <p:cNvCxnSpPr>
            <a:stCxn id="1753" idx="0"/>
          </p:cNvCxnSpPr>
          <p:nvPr/>
        </p:nvCxnSpPr>
        <p:spPr>
          <a:xfrm rot="10800000">
            <a:off x="4565250" y="1218625"/>
            <a:ext cx="0" cy="289200"/>
          </a:xfrm>
          <a:prstGeom prst="straightConnector1">
            <a:avLst/>
          </a:prstGeom>
          <a:noFill/>
          <a:ln cap="flat" cmpd="sng" w="9525">
            <a:solidFill>
              <a:schemeClr val="dk2"/>
            </a:solidFill>
            <a:prstDash val="solid"/>
            <a:round/>
            <a:headEnd len="med" w="med" type="none"/>
            <a:tailEnd len="med" w="med" type="none"/>
          </a:ln>
        </p:spPr>
      </p:cxnSp>
      <p:cxnSp>
        <p:nvCxnSpPr>
          <p:cNvPr id="1764" name="Google Shape;1764;p68"/>
          <p:cNvCxnSpPr/>
          <p:nvPr/>
        </p:nvCxnSpPr>
        <p:spPr>
          <a:xfrm>
            <a:off x="2045250" y="2754275"/>
            <a:ext cx="2844900" cy="0"/>
          </a:xfrm>
          <a:prstGeom prst="straightConnector1">
            <a:avLst/>
          </a:prstGeom>
          <a:noFill/>
          <a:ln cap="flat" cmpd="sng" w="9525">
            <a:solidFill>
              <a:schemeClr val="dk2"/>
            </a:solidFill>
            <a:prstDash val="solid"/>
            <a:round/>
            <a:headEnd len="med" w="med" type="none"/>
            <a:tailEnd len="med" w="med" type="none"/>
          </a:ln>
        </p:spPr>
      </p:cxnSp>
      <p:sp>
        <p:nvSpPr>
          <p:cNvPr id="1765" name="Google Shape;1765;p68"/>
          <p:cNvSpPr/>
          <p:nvPr/>
        </p:nvSpPr>
        <p:spPr>
          <a:xfrm>
            <a:off x="5018175" y="977675"/>
            <a:ext cx="249900" cy="1755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8"/>
          <p:cNvSpPr/>
          <p:nvPr/>
        </p:nvSpPr>
        <p:spPr>
          <a:xfrm>
            <a:off x="2251425" y="3407475"/>
            <a:ext cx="972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free chunks</a:t>
            </a:r>
            <a:endParaRPr>
              <a:latin typeface="Roboto"/>
              <a:ea typeface="Roboto"/>
              <a:cs typeface="Roboto"/>
              <a:sym typeface="Roboto"/>
            </a:endParaRPr>
          </a:p>
        </p:txBody>
      </p:sp>
      <p:sp>
        <p:nvSpPr>
          <p:cNvPr id="1767" name="Google Shape;1767;p68"/>
          <p:cNvSpPr/>
          <p:nvPr/>
        </p:nvSpPr>
        <p:spPr>
          <a:xfrm>
            <a:off x="3698750" y="3407475"/>
            <a:ext cx="9720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full</a:t>
            </a:r>
            <a:r>
              <a:rPr lang="en-GB">
                <a:latin typeface="Roboto"/>
                <a:ea typeface="Roboto"/>
                <a:cs typeface="Roboto"/>
                <a:sym typeface="Roboto"/>
              </a:rPr>
              <a:t> chunks</a:t>
            </a:r>
            <a:endParaRPr>
              <a:latin typeface="Roboto"/>
              <a:ea typeface="Roboto"/>
              <a:cs typeface="Roboto"/>
              <a:sym typeface="Roboto"/>
            </a:endParaRPr>
          </a:p>
        </p:txBody>
      </p:sp>
      <p:sp>
        <p:nvSpPr>
          <p:cNvPr id="1768" name="Google Shape;1768;p68"/>
          <p:cNvSpPr/>
          <p:nvPr/>
        </p:nvSpPr>
        <p:spPr>
          <a:xfrm>
            <a:off x="155000" y="3407475"/>
            <a:ext cx="169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latin typeface="Roboto"/>
                <a:ea typeface="Roboto"/>
                <a:cs typeface="Roboto"/>
                <a:sym typeface="Roboto"/>
              </a:rPr>
              <a:t>global chunk lists</a:t>
            </a:r>
            <a:endParaRPr>
              <a:latin typeface="Roboto"/>
              <a:ea typeface="Roboto"/>
              <a:cs typeface="Roboto"/>
              <a:sym typeface="Roboto"/>
            </a:endParaRPr>
          </a:p>
        </p:txBody>
      </p:sp>
      <p:sp>
        <p:nvSpPr>
          <p:cNvPr id="1769" name="Google Shape;1769;p68"/>
          <p:cNvSpPr/>
          <p:nvPr/>
        </p:nvSpPr>
        <p:spPr>
          <a:xfrm>
            <a:off x="5285250" y="966175"/>
            <a:ext cx="3735600" cy="157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latin typeface="Roboto"/>
                <a:ea typeface="Roboto"/>
                <a:cs typeface="Roboto"/>
                <a:sym typeface="Roboto"/>
              </a:rPr>
              <a:t>Per-committer fast path:</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Thread </a:t>
            </a:r>
            <a:r>
              <a:rPr lang="en-GB">
                <a:latin typeface="Roboto"/>
                <a:ea typeface="Roboto"/>
                <a:cs typeface="Roboto"/>
                <a:sym typeface="Roboto"/>
              </a:rPr>
              <a:t>acquires</a:t>
            </a:r>
            <a:r>
              <a:rPr lang="en-GB">
                <a:latin typeface="Roboto"/>
                <a:ea typeface="Roboto"/>
                <a:cs typeface="Roboto"/>
                <a:sym typeface="Roboto"/>
              </a:rPr>
              <a:t> a committer slot.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GB">
                <a:latin typeface="Roboto"/>
                <a:ea typeface="Roboto"/>
                <a:cs typeface="Roboto"/>
                <a:sym typeface="Roboto"/>
              </a:rPr>
              <a:t>If slot’s current chunk has space:</a:t>
            </a:r>
            <a:br>
              <a:rPr lang="en-GB">
                <a:latin typeface="Roboto"/>
                <a:ea typeface="Roboto"/>
                <a:cs typeface="Roboto"/>
                <a:sym typeface="Roboto"/>
              </a:rPr>
            </a:br>
            <a:r>
              <a:rPr lang="en-GB">
                <a:latin typeface="Roboto"/>
                <a:ea typeface="Roboto"/>
                <a:cs typeface="Roboto"/>
                <a:sym typeface="Roboto"/>
              </a:rPr>
              <a:t>write entry. Otherwise: slow path.</a:t>
            </a:r>
            <a:endParaRPr>
              <a:latin typeface="Roboto"/>
              <a:ea typeface="Roboto"/>
              <a:cs typeface="Roboto"/>
              <a:sym typeface="Roboto"/>
            </a:endParaRPr>
          </a:p>
          <a:p>
            <a:pPr indent="0" lvl="0" marL="0" rtl="0" algn="l">
              <a:spcBef>
                <a:spcPts val="0"/>
              </a:spcBef>
              <a:spcAft>
                <a:spcPts val="0"/>
              </a:spcAft>
              <a:buNone/>
            </a:pPr>
            <a:r>
              <a:rPr lang="en-GB" sz="1600">
                <a:solidFill>
                  <a:schemeClr val="dk1"/>
                </a:solidFill>
                <a:latin typeface="Roboto"/>
                <a:ea typeface="Roboto"/>
                <a:cs typeface="Roboto"/>
                <a:sym typeface="Roboto"/>
              </a:rPr>
              <a:t>⇒</a:t>
            </a:r>
            <a:r>
              <a:rPr lang="en-GB">
                <a:latin typeface="Roboto"/>
                <a:ea typeface="Roboto"/>
                <a:cs typeface="Roboto"/>
                <a:sym typeface="Roboto"/>
              </a:rPr>
              <a:t>No</a:t>
            </a:r>
            <a:r>
              <a:rPr lang="en-GB">
                <a:solidFill>
                  <a:schemeClr val="dk1"/>
                </a:solidFill>
                <a:latin typeface="Roboto"/>
                <a:ea typeface="Roboto"/>
                <a:cs typeface="Roboto"/>
                <a:sym typeface="Roboto"/>
              </a:rPr>
              <a:t> global coordination except semaphore.</a:t>
            </a:r>
            <a:endParaRPr>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600">
                <a:solidFill>
                  <a:schemeClr val="dk1"/>
                </a:solidFill>
                <a:latin typeface="Roboto"/>
                <a:ea typeface="Roboto"/>
                <a:cs typeface="Roboto"/>
                <a:sym typeface="Roboto"/>
              </a:rPr>
              <a:t>⇒</a:t>
            </a:r>
            <a:r>
              <a:rPr lang="en-GB">
                <a:solidFill>
                  <a:schemeClr val="dk1"/>
                </a:solidFill>
                <a:latin typeface="Roboto"/>
                <a:ea typeface="Roboto"/>
                <a:cs typeface="Roboto"/>
                <a:sym typeface="Roboto"/>
              </a:rPr>
              <a:t>Entries are scattered across chunks</a:t>
            </a:r>
            <a:br>
              <a:rPr lang="en-GB">
                <a:solidFill>
                  <a:schemeClr val="dk1"/>
                </a:solidFill>
                <a:latin typeface="Roboto"/>
                <a:ea typeface="Roboto"/>
                <a:cs typeface="Roboto"/>
                <a:sym typeface="Roboto"/>
              </a:rPr>
            </a:br>
            <a:r>
              <a:rPr lang="en-GB">
                <a:solidFill>
                  <a:schemeClr val="dk1"/>
                </a:solidFill>
                <a:latin typeface="Roboto"/>
                <a:ea typeface="Roboto"/>
                <a:cs typeface="Roboto"/>
                <a:sym typeface="Roboto"/>
              </a:rPr>
              <a:t>     (sorted back together by replay).</a:t>
            </a:r>
            <a:endParaRPr sz="1200">
              <a:solidFill>
                <a:schemeClr val="dk1"/>
              </a:solidFill>
              <a:latin typeface="Roboto"/>
              <a:ea typeface="Roboto"/>
              <a:cs typeface="Roboto"/>
              <a:sym typeface="Roboto"/>
            </a:endParaRPr>
          </a:p>
        </p:txBody>
      </p:sp>
      <p:sp>
        <p:nvSpPr>
          <p:cNvPr id="1770" name="Google Shape;1770;p68"/>
          <p:cNvSpPr/>
          <p:nvPr/>
        </p:nvSpPr>
        <p:spPr>
          <a:xfrm>
            <a:off x="2045250" y="3037575"/>
            <a:ext cx="2880000" cy="24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mutex + condition variable</a:t>
            </a:r>
            <a:endParaRPr>
              <a:latin typeface="Roboto"/>
              <a:ea typeface="Roboto"/>
              <a:cs typeface="Roboto"/>
              <a:sym typeface="Roboto"/>
            </a:endParaRPr>
          </a:p>
        </p:txBody>
      </p:sp>
      <p:sp>
        <p:nvSpPr>
          <p:cNvPr id="1771" name="Google Shape;1771;p68"/>
          <p:cNvSpPr/>
          <p:nvPr/>
        </p:nvSpPr>
        <p:spPr>
          <a:xfrm>
            <a:off x="5018175" y="2854725"/>
            <a:ext cx="249900" cy="10575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8"/>
          <p:cNvSpPr/>
          <p:nvPr/>
        </p:nvSpPr>
        <p:spPr>
          <a:xfrm>
            <a:off x="5330500" y="2830475"/>
            <a:ext cx="2917800" cy="11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latin typeface="Roboto"/>
                <a:ea typeface="Roboto"/>
                <a:cs typeface="Roboto"/>
                <a:sym typeface="Roboto"/>
              </a:rPr>
              <a:t>Slow path:</a:t>
            </a:r>
            <a:br>
              <a:rPr lang="en-GB">
                <a:latin typeface="Roboto"/>
                <a:ea typeface="Roboto"/>
                <a:cs typeface="Roboto"/>
                <a:sym typeface="Roboto"/>
              </a:rPr>
            </a:br>
            <a:r>
              <a:rPr lang="en-GB">
                <a:latin typeface="Roboto"/>
                <a:ea typeface="Roboto"/>
                <a:cs typeface="Roboto"/>
                <a:sym typeface="Roboto"/>
              </a:rPr>
              <a:t>Acquire</a:t>
            </a:r>
            <a:r>
              <a:rPr lang="en-GB">
                <a:latin typeface="Roboto"/>
                <a:ea typeface="Roboto"/>
                <a:cs typeface="Roboto"/>
                <a:sym typeface="Roboto"/>
              </a:rPr>
              <a:t> mutex, then put committer’s full chunk on </a:t>
            </a:r>
            <a:r>
              <a:rPr i="1" lang="en-GB">
                <a:latin typeface="Roboto"/>
                <a:ea typeface="Roboto"/>
                <a:cs typeface="Roboto"/>
                <a:sym typeface="Roboto"/>
              </a:rPr>
              <a:t>full</a:t>
            </a:r>
            <a:r>
              <a:rPr lang="en-GB">
                <a:latin typeface="Roboto"/>
                <a:ea typeface="Roboto"/>
                <a:cs typeface="Roboto"/>
                <a:sym typeface="Roboto"/>
              </a:rPr>
              <a:t> list, get a new chunk from the </a:t>
            </a:r>
            <a:r>
              <a:rPr i="1" lang="en-GB">
                <a:latin typeface="Roboto"/>
                <a:ea typeface="Roboto"/>
                <a:cs typeface="Roboto"/>
                <a:sym typeface="Roboto"/>
              </a:rPr>
              <a:t>free</a:t>
            </a:r>
            <a:r>
              <a:rPr lang="en-GB">
                <a:latin typeface="Roboto"/>
                <a:ea typeface="Roboto"/>
                <a:cs typeface="Roboto"/>
                <a:sym typeface="Roboto"/>
              </a:rPr>
              <a:t> list,</a:t>
            </a:r>
            <a:endParaRPr>
              <a:latin typeface="Roboto"/>
              <a:ea typeface="Roboto"/>
              <a:cs typeface="Roboto"/>
              <a:sym typeface="Roboto"/>
            </a:endParaRPr>
          </a:p>
          <a:p>
            <a:pPr indent="0" lvl="0" marL="0" rtl="0" algn="l">
              <a:spcBef>
                <a:spcPts val="0"/>
              </a:spcBef>
              <a:spcAft>
                <a:spcPts val="0"/>
              </a:spcAft>
              <a:buNone/>
            </a:pPr>
            <a:r>
              <a:rPr lang="en-GB">
                <a:latin typeface="Roboto"/>
                <a:ea typeface="Roboto"/>
                <a:cs typeface="Roboto"/>
                <a:sym typeface="Roboto"/>
              </a:rPr>
              <a:t>then restart at fast path.</a:t>
            </a:r>
            <a:endParaRPr>
              <a:latin typeface="Roboto"/>
              <a:ea typeface="Roboto"/>
              <a:cs typeface="Roboto"/>
              <a:sym typeface="Roboto"/>
            </a:endParaRPr>
          </a:p>
        </p:txBody>
      </p:sp>
      <p:sp>
        <p:nvSpPr>
          <p:cNvPr id="1773" name="Google Shape;1773;p68"/>
          <p:cNvSpPr/>
          <p:nvPr/>
        </p:nvSpPr>
        <p:spPr>
          <a:xfrm>
            <a:off x="2045250" y="2196575"/>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74" name="Google Shape;1774;p68"/>
          <p:cNvSpPr/>
          <p:nvPr/>
        </p:nvSpPr>
        <p:spPr>
          <a:xfrm>
            <a:off x="2090250" y="2196575"/>
            <a:ext cx="1218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75" name="Google Shape;1775;p68"/>
          <p:cNvSpPr/>
          <p:nvPr/>
        </p:nvSpPr>
        <p:spPr>
          <a:xfrm>
            <a:off x="2212050" y="219730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76" name="Google Shape;1776;p68"/>
          <p:cNvSpPr/>
          <p:nvPr/>
        </p:nvSpPr>
        <p:spPr>
          <a:xfrm>
            <a:off x="2257050" y="2197300"/>
            <a:ext cx="2223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77" name="Google Shape;1777;p68"/>
          <p:cNvSpPr/>
          <p:nvPr/>
        </p:nvSpPr>
        <p:spPr>
          <a:xfrm>
            <a:off x="2479400" y="2198025"/>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78" name="Google Shape;1778;p68"/>
          <p:cNvSpPr/>
          <p:nvPr/>
        </p:nvSpPr>
        <p:spPr>
          <a:xfrm>
            <a:off x="3484500" y="2197500"/>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79" name="Google Shape;1779;p68"/>
          <p:cNvSpPr/>
          <p:nvPr/>
        </p:nvSpPr>
        <p:spPr>
          <a:xfrm>
            <a:off x="2367000" y="39123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80" name="Google Shape;1780;p68"/>
          <p:cNvSpPr/>
          <p:nvPr/>
        </p:nvSpPr>
        <p:spPr>
          <a:xfrm>
            <a:off x="2366250" y="3922200"/>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81" name="Google Shape;1781;p68"/>
          <p:cNvSpPr/>
          <p:nvPr/>
        </p:nvSpPr>
        <p:spPr>
          <a:xfrm>
            <a:off x="2367000" y="42896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82" name="Google Shape;1782;p68"/>
          <p:cNvSpPr/>
          <p:nvPr/>
        </p:nvSpPr>
        <p:spPr>
          <a:xfrm>
            <a:off x="2366250" y="4299500"/>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83" name="Google Shape;1783;p68"/>
          <p:cNvSpPr/>
          <p:nvPr/>
        </p:nvSpPr>
        <p:spPr>
          <a:xfrm>
            <a:off x="2367375" y="466322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84" name="Google Shape;1784;p68"/>
          <p:cNvSpPr/>
          <p:nvPr/>
        </p:nvSpPr>
        <p:spPr>
          <a:xfrm>
            <a:off x="2366625" y="4673050"/>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85" name="Google Shape;1785;p68"/>
          <p:cNvSpPr/>
          <p:nvPr/>
        </p:nvSpPr>
        <p:spPr>
          <a:xfrm>
            <a:off x="3824750" y="3911850"/>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86" name="Google Shape;1786;p68"/>
          <p:cNvSpPr/>
          <p:nvPr/>
        </p:nvSpPr>
        <p:spPr>
          <a:xfrm>
            <a:off x="3824750" y="39207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87" name="Google Shape;1787;p68"/>
          <p:cNvSpPr/>
          <p:nvPr/>
        </p:nvSpPr>
        <p:spPr>
          <a:xfrm>
            <a:off x="3869750" y="3920750"/>
            <a:ext cx="1218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88" name="Google Shape;1788;p68"/>
          <p:cNvSpPr/>
          <p:nvPr/>
        </p:nvSpPr>
        <p:spPr>
          <a:xfrm>
            <a:off x="3991550" y="3921475"/>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89" name="Google Shape;1789;p68"/>
          <p:cNvSpPr/>
          <p:nvPr/>
        </p:nvSpPr>
        <p:spPr>
          <a:xfrm>
            <a:off x="4036550" y="3921475"/>
            <a:ext cx="2223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90" name="Google Shape;1790;p68"/>
          <p:cNvSpPr/>
          <p:nvPr/>
        </p:nvSpPr>
        <p:spPr>
          <a:xfrm>
            <a:off x="4258850" y="3921475"/>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91" name="Google Shape;1791;p68"/>
          <p:cNvSpPr/>
          <p:nvPr/>
        </p:nvSpPr>
        <p:spPr>
          <a:xfrm>
            <a:off x="3831000" y="4289675"/>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92" name="Google Shape;1792;p68"/>
          <p:cNvSpPr/>
          <p:nvPr/>
        </p:nvSpPr>
        <p:spPr>
          <a:xfrm>
            <a:off x="3831000" y="4298575"/>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93" name="Google Shape;1793;p68"/>
          <p:cNvSpPr/>
          <p:nvPr/>
        </p:nvSpPr>
        <p:spPr>
          <a:xfrm>
            <a:off x="3876000" y="4298575"/>
            <a:ext cx="3150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94" name="Google Shape;1794;p68"/>
          <p:cNvSpPr/>
          <p:nvPr/>
        </p:nvSpPr>
        <p:spPr>
          <a:xfrm>
            <a:off x="4191250" y="4298575"/>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95" name="Google Shape;1795;p68"/>
          <p:cNvSpPr/>
          <p:nvPr/>
        </p:nvSpPr>
        <p:spPr>
          <a:xfrm>
            <a:off x="4236500" y="4298563"/>
            <a:ext cx="2223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96" name="Google Shape;1796;p68"/>
          <p:cNvSpPr/>
          <p:nvPr/>
        </p:nvSpPr>
        <p:spPr>
          <a:xfrm>
            <a:off x="4459050" y="4298575"/>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97" name="Google Shape;1797;p68"/>
          <p:cNvSpPr/>
          <p:nvPr/>
        </p:nvSpPr>
        <p:spPr>
          <a:xfrm>
            <a:off x="3824750" y="4652350"/>
            <a:ext cx="720000" cy="30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98" name="Google Shape;1798;p68"/>
          <p:cNvSpPr/>
          <p:nvPr/>
        </p:nvSpPr>
        <p:spPr>
          <a:xfrm>
            <a:off x="3824750" y="46612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799" name="Google Shape;1799;p68"/>
          <p:cNvSpPr/>
          <p:nvPr/>
        </p:nvSpPr>
        <p:spPr>
          <a:xfrm>
            <a:off x="3869750" y="4661250"/>
            <a:ext cx="654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800" name="Google Shape;1800;p68"/>
          <p:cNvSpPr/>
          <p:nvPr/>
        </p:nvSpPr>
        <p:spPr>
          <a:xfrm>
            <a:off x="4162500" y="46612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801" name="Google Shape;1801;p68"/>
          <p:cNvSpPr/>
          <p:nvPr/>
        </p:nvSpPr>
        <p:spPr>
          <a:xfrm>
            <a:off x="4208625" y="4661238"/>
            <a:ext cx="2223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802" name="Google Shape;1802;p68"/>
          <p:cNvSpPr/>
          <p:nvPr/>
        </p:nvSpPr>
        <p:spPr>
          <a:xfrm>
            <a:off x="4432050" y="4661238"/>
            <a:ext cx="45000" cy="2892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803" name="Google Shape;1803;p68"/>
          <p:cNvSpPr/>
          <p:nvPr/>
        </p:nvSpPr>
        <p:spPr>
          <a:xfrm>
            <a:off x="3935150" y="46612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804" name="Google Shape;1804;p68"/>
          <p:cNvSpPr/>
          <p:nvPr/>
        </p:nvSpPr>
        <p:spPr>
          <a:xfrm>
            <a:off x="3980150" y="4661250"/>
            <a:ext cx="654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805" name="Google Shape;1805;p68"/>
          <p:cNvSpPr/>
          <p:nvPr/>
        </p:nvSpPr>
        <p:spPr>
          <a:xfrm>
            <a:off x="4049900" y="4661250"/>
            <a:ext cx="45000" cy="2892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
        <p:nvSpPr>
          <p:cNvPr id="1806" name="Google Shape;1806;p68"/>
          <p:cNvSpPr/>
          <p:nvPr/>
        </p:nvSpPr>
        <p:spPr>
          <a:xfrm>
            <a:off x="4094900" y="4661250"/>
            <a:ext cx="65400" cy="289200"/>
          </a:xfrm>
          <a:prstGeom prst="rect">
            <a:avLst/>
          </a:prstGeom>
          <a:solidFill>
            <a:srgbClr val="B7B7B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69"/>
          <p:cNvSpPr txBox="1"/>
          <p:nvPr>
            <p:ph idx="4294967295" type="ctrTitle"/>
          </p:nvPr>
        </p:nvSpPr>
        <p:spPr>
          <a:xfrm>
            <a:off x="446400" y="204825"/>
            <a:ext cx="8026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Writing Entries: Scalability &amp; Overload Handling</a:t>
            </a:r>
            <a:endParaRPr>
              <a:solidFill>
                <a:srgbClr val="000000"/>
              </a:solidFill>
              <a:latin typeface="Roboto"/>
              <a:ea typeface="Roboto"/>
              <a:cs typeface="Roboto"/>
              <a:sym typeface="Roboto"/>
            </a:endParaRPr>
          </a:p>
        </p:txBody>
      </p:sp>
      <p:sp>
        <p:nvSpPr>
          <p:cNvPr id="1812" name="Google Shape;1812;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13" name="Google Shape;1813;p69"/>
          <p:cNvSpPr txBox="1"/>
          <p:nvPr/>
        </p:nvSpPr>
        <p:spPr>
          <a:xfrm>
            <a:off x="453600" y="796275"/>
            <a:ext cx="8102700" cy="3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Multicore scalability:</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size(Chunks) &gt;&gt; max_size(Entry)</a:t>
            </a:r>
            <a:br>
              <a:rPr lang="en-GB" sz="1600">
                <a:latin typeface="Roboto"/>
                <a:ea typeface="Roboto"/>
                <a:cs typeface="Roboto"/>
                <a:sym typeface="Roboto"/>
              </a:rPr>
            </a:br>
            <a:r>
              <a:rPr lang="en-GB" sz="1600">
                <a:solidFill>
                  <a:schemeClr val="dk1"/>
                </a:solidFill>
                <a:latin typeface="Roboto"/>
                <a:ea typeface="Roboto"/>
                <a:cs typeface="Roboto"/>
                <a:sym typeface="Roboto"/>
              </a:rPr>
              <a:t>⇒ getting a new chunk is rare ⇒ no contention on PRB-wide mutex</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PMEM overload handling: avoid on-CPU waiting.</a:t>
            </a:r>
            <a:endParaRPr sz="1600">
              <a:latin typeface="Roboto"/>
              <a:ea typeface="Roboto"/>
              <a:cs typeface="Roboto"/>
              <a:sym typeface="Roboto"/>
            </a:endParaRPr>
          </a:p>
          <a:p>
            <a:pPr indent="-330200" lvl="0" marL="457200" rtl="0" algn="l">
              <a:spcBef>
                <a:spcPts val="1000"/>
              </a:spcBef>
              <a:spcAft>
                <a:spcPts val="0"/>
              </a:spcAft>
              <a:buSzPts val="1600"/>
              <a:buFont typeface="Roboto"/>
              <a:buChar char="●"/>
            </a:pPr>
            <a:r>
              <a:rPr lang="en-GB" sz="1600">
                <a:latin typeface="Roboto"/>
                <a:ea typeface="Roboto"/>
                <a:cs typeface="Roboto"/>
                <a:sym typeface="Roboto"/>
              </a:rPr>
              <a:t>Semaphore limits number of concurrent committers </a:t>
            </a:r>
            <a:r>
              <a:rPr lang="en-GB" sz="1600">
                <a:solidFill>
                  <a:schemeClr val="dk1"/>
                </a:solidFill>
                <a:latin typeface="Roboto"/>
                <a:ea typeface="Roboto"/>
                <a:cs typeface="Roboto"/>
                <a:sym typeface="Roboto"/>
              </a:rPr>
              <a:t>⟺ </a:t>
            </a:r>
            <a:r>
              <a:rPr lang="en-GB" sz="1600">
                <a:latin typeface="Roboto"/>
                <a:ea typeface="Roboto"/>
                <a:cs typeface="Roboto"/>
                <a:sym typeface="Roboto"/>
              </a:rPr>
              <a:t>writers to PMEM.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Size limit on a log entry. Larger entries are split. Each split requires re-</a:t>
            </a:r>
            <a:r>
              <a:rPr lang="en-GB" sz="1600">
                <a:latin typeface="Roboto"/>
                <a:ea typeface="Roboto"/>
                <a:cs typeface="Roboto"/>
                <a:sym typeface="Roboto"/>
              </a:rPr>
              <a:t>acquisition of a committer slot.</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Common entry format already supports splitting for </a:t>
            </a:r>
            <a:r>
              <a:rPr i="1" lang="en-GB" sz="1600">
                <a:latin typeface="Roboto"/>
                <a:ea typeface="Roboto"/>
                <a:cs typeface="Roboto"/>
                <a:sym typeface="Roboto"/>
              </a:rPr>
              <a:t>WRITE</a:t>
            </a:r>
            <a:r>
              <a:rPr lang="en-GB" sz="1600">
                <a:latin typeface="Roboto"/>
                <a:ea typeface="Roboto"/>
                <a:cs typeface="Roboto"/>
                <a:sym typeface="Roboto"/>
              </a:rPr>
              <a:t> records.</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Current size limit: 16k.</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TBD: determine whether other record types are significantly larger.</a:t>
            </a:r>
            <a:endParaRPr sz="1600">
              <a:latin typeface="Roboto"/>
              <a:ea typeface="Roboto"/>
              <a:cs typeface="Roboto"/>
              <a:sym typeface="Roboto"/>
            </a:endParaRPr>
          </a:p>
          <a:p>
            <a:pPr indent="0" lvl="0" marL="457200" rtl="0" algn="l">
              <a:spcBef>
                <a:spcPts val="600"/>
              </a:spcBef>
              <a:spcAft>
                <a:spcPts val="0"/>
              </a:spcAft>
              <a:buNone/>
            </a:pPr>
            <a:r>
              <a:rPr lang="en-GB" sz="1600">
                <a:solidFill>
                  <a:schemeClr val="dk1"/>
                </a:solidFill>
                <a:latin typeface="Roboto"/>
                <a:ea typeface="Roboto"/>
                <a:cs typeface="Roboto"/>
                <a:sym typeface="Roboto"/>
              </a:rPr>
              <a:t>⇒</a:t>
            </a:r>
            <a:r>
              <a:rPr lang="en-GB" sz="1600">
                <a:solidFill>
                  <a:schemeClr val="dk1"/>
                </a:solidFill>
                <a:latin typeface="Roboto"/>
                <a:ea typeface="Roboto"/>
                <a:cs typeface="Roboto"/>
                <a:sym typeface="Roboto"/>
              </a:rPr>
              <a:t> max concurrent write volume: </a:t>
            </a:r>
            <a:r>
              <a:rPr i="1" lang="en-GB" sz="1600">
                <a:solidFill>
                  <a:schemeClr val="dk1"/>
                </a:solidFill>
                <a:latin typeface="Roboto"/>
                <a:ea typeface="Roboto"/>
                <a:cs typeface="Roboto"/>
                <a:sym typeface="Roboto"/>
              </a:rPr>
              <a:t>ncommitters x 16k</a:t>
            </a:r>
            <a:endParaRPr i="1" sz="1600">
              <a:solidFill>
                <a:schemeClr val="dk1"/>
              </a:solidFill>
              <a:latin typeface="Roboto"/>
              <a:ea typeface="Roboto"/>
              <a:cs typeface="Roboto"/>
              <a:sym typeface="Roboto"/>
            </a:endParaRPr>
          </a:p>
          <a:p>
            <a:pPr indent="0" lvl="0" marL="457200" rtl="0" algn="l">
              <a:spcBef>
                <a:spcPts val="0"/>
              </a:spcBef>
              <a:spcAft>
                <a:spcPts val="0"/>
              </a:spcAft>
              <a:buNone/>
            </a:pPr>
            <a:r>
              <a:rPr lang="en-GB" sz="1600">
                <a:solidFill>
                  <a:schemeClr val="dk1"/>
                </a:solidFill>
                <a:latin typeface="Roboto"/>
                <a:ea typeface="Roboto"/>
                <a:cs typeface="Roboto"/>
                <a:sym typeface="Roboto"/>
              </a:rPr>
              <a:t>Future work: auto-tuning algorithm.</a:t>
            </a:r>
            <a:endParaRPr sz="1600">
              <a:solidFill>
                <a:schemeClr val="dk1"/>
              </a:solidFill>
              <a:latin typeface="Roboto"/>
              <a:ea typeface="Roboto"/>
              <a:cs typeface="Roboto"/>
              <a:sym typeface="Roboto"/>
            </a:endParaRPr>
          </a:p>
        </p:txBody>
      </p:sp>
      <p:sp>
        <p:nvSpPr>
          <p:cNvPr id="1814" name="Google Shape;1814;p69"/>
          <p:cNvSpPr txBox="1"/>
          <p:nvPr/>
        </p:nvSpPr>
        <p:spPr>
          <a:xfrm>
            <a:off x="1176175" y="4369525"/>
            <a:ext cx="6508500" cy="582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General theme: </a:t>
            </a:r>
            <a:r>
              <a:rPr b="1" lang="en-GB" sz="1600">
                <a:solidFill>
                  <a:schemeClr val="dk1"/>
                </a:solidFill>
                <a:latin typeface="Roboto"/>
                <a:ea typeface="Roboto"/>
                <a:cs typeface="Roboto"/>
                <a:sym typeface="Roboto"/>
              </a:rPr>
              <a:t>space-time-tradeoff</a:t>
            </a:r>
            <a:r>
              <a:rPr lang="en-GB" sz="1600">
                <a:solidFill>
                  <a:schemeClr val="dk1"/>
                </a:solidFill>
                <a:latin typeface="Roboto"/>
                <a:ea typeface="Roboto"/>
                <a:cs typeface="Roboto"/>
                <a:sym typeface="Roboto"/>
              </a:rPr>
              <a:t>; lean heavily toward space.</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Acceptable because PMEM has high capacity (128 GiB in our case).</a:t>
            </a:r>
            <a:endParaRPr sz="1600">
              <a:solidFill>
                <a:schemeClr val="dk1"/>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70"/>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a:t>
            </a:r>
            <a:endParaRPr>
              <a:solidFill>
                <a:srgbClr val="000000"/>
              </a:solidFill>
              <a:latin typeface="Roboto"/>
              <a:ea typeface="Roboto"/>
              <a:cs typeface="Roboto"/>
              <a:sym typeface="Roboto"/>
            </a:endParaRPr>
          </a:p>
        </p:txBody>
      </p:sp>
      <p:sp>
        <p:nvSpPr>
          <p:cNvPr id="1820" name="Google Shape;182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21" name="Google Shape;1821;p70"/>
          <p:cNvSpPr txBox="1"/>
          <p:nvPr/>
        </p:nvSpPr>
        <p:spPr>
          <a:xfrm>
            <a:off x="525600" y="796275"/>
            <a:ext cx="72987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Requirements:</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Attribute log entries to the file systems for which they were written.</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Crash-consistency: if we crash during replay we must be able to resume.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Data integrity: detect bit errors in the log entries and do not replay them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Replay each log entry exactly once and respect logical dependencies.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Solution:</a:t>
            </a:r>
            <a:endParaRPr sz="1600">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b="1" lang="en-GB" sz="1600">
                <a:solidFill>
                  <a:schemeClr val="dk1"/>
                </a:solidFill>
                <a:latin typeface="Roboto"/>
                <a:ea typeface="Roboto"/>
                <a:cs typeface="Roboto"/>
                <a:sym typeface="Roboto"/>
              </a:rPr>
              <a:t>Attribution:</a:t>
            </a:r>
            <a:r>
              <a:rPr lang="en-GB" sz="1600">
                <a:solidFill>
                  <a:schemeClr val="dk1"/>
                </a:solidFill>
                <a:latin typeface="Roboto"/>
                <a:ea typeface="Roboto"/>
                <a:cs typeface="Roboto"/>
                <a:sym typeface="Roboto"/>
              </a:rPr>
              <a:t> GUID stored in the dataset metadata, repeated in each entry.</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GB" sz="1600">
                <a:solidFill>
                  <a:schemeClr val="dk1"/>
                </a:solidFill>
                <a:latin typeface="Roboto"/>
                <a:ea typeface="Roboto"/>
                <a:cs typeface="Roboto"/>
                <a:sym typeface="Roboto"/>
              </a:rPr>
              <a:t>Crash-consistency</a:t>
            </a:r>
            <a:r>
              <a:rPr lang="en-GB" sz="1600">
                <a:solidFill>
                  <a:schemeClr val="dk1"/>
                </a:solidFill>
                <a:latin typeface="Roboto"/>
                <a:ea typeface="Roboto"/>
                <a:cs typeface="Roboto"/>
                <a:sym typeface="Roboto"/>
              </a:rPr>
              <a:t>: Based on current ZIL’s technique.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GB" sz="1600">
                <a:latin typeface="Roboto"/>
                <a:ea typeface="Roboto"/>
                <a:cs typeface="Roboto"/>
                <a:sym typeface="Roboto"/>
              </a:rPr>
              <a:t>Data integrity</a:t>
            </a:r>
            <a:r>
              <a:rPr lang="en-GB" sz="1600">
                <a:latin typeface="Roboto"/>
                <a:ea typeface="Roboto"/>
                <a:cs typeface="Roboto"/>
                <a:sym typeface="Roboto"/>
              </a:rPr>
              <a:t>: Fletcher checksum for body (ZFS has optimized code).</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GB" sz="1600">
                <a:latin typeface="Roboto"/>
                <a:ea typeface="Roboto"/>
                <a:cs typeface="Roboto"/>
                <a:sym typeface="Roboto"/>
              </a:rPr>
              <a:t>Dependencies</a:t>
            </a:r>
            <a:r>
              <a:rPr lang="en-GB" sz="1600">
                <a:latin typeface="Roboto"/>
                <a:ea typeface="Roboto"/>
                <a:cs typeface="Roboto"/>
                <a:sym typeface="Roboto"/>
              </a:rPr>
              <a:t>: next slide.</a:t>
            </a:r>
            <a:endParaRPr sz="16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71"/>
          <p:cNvSpPr txBox="1"/>
          <p:nvPr>
            <p:ph idx="4294967295" type="ctrTitle"/>
          </p:nvPr>
        </p:nvSpPr>
        <p:spPr>
          <a:xfrm>
            <a:off x="446400" y="204825"/>
            <a:ext cx="811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a:t>
            </a:r>
            <a:endParaRPr>
              <a:solidFill>
                <a:srgbClr val="000000"/>
              </a:solidFill>
              <a:latin typeface="Roboto"/>
              <a:ea typeface="Roboto"/>
              <a:cs typeface="Roboto"/>
              <a:sym typeface="Roboto"/>
            </a:endParaRPr>
          </a:p>
        </p:txBody>
      </p:sp>
      <p:sp>
        <p:nvSpPr>
          <p:cNvPr id="1827" name="Google Shape;1827;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28" name="Google Shape;1828;p71"/>
          <p:cNvSpPr txBox="1"/>
          <p:nvPr/>
        </p:nvSpPr>
        <p:spPr>
          <a:xfrm>
            <a:off x="525600" y="796275"/>
            <a:ext cx="8183100" cy="14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The ZIL is a logical write-ahead log.</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It is scoped to a file system (in contrast to finer-grained journaling, e.g. per-inode).</a:t>
            </a:r>
            <a:endParaRPr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All operations that affect the file system namespace are </a:t>
            </a:r>
            <a:r>
              <a:rPr b="1" lang="en-GB" sz="1600">
                <a:solidFill>
                  <a:schemeClr val="dk1"/>
                </a:solidFill>
                <a:latin typeface="Roboto"/>
                <a:ea typeface="Roboto"/>
                <a:cs typeface="Roboto"/>
                <a:sym typeface="Roboto"/>
              </a:rPr>
              <a:t>queued in a single linked list</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But </a:t>
            </a:r>
            <a:r>
              <a:rPr b="1" lang="en-GB" sz="1600">
                <a:solidFill>
                  <a:schemeClr val="dk1"/>
                </a:solidFill>
                <a:latin typeface="Roboto"/>
                <a:ea typeface="Roboto"/>
                <a:cs typeface="Roboto"/>
                <a:sym typeface="Roboto"/>
              </a:rPr>
              <a:t>changes within a file are queued per file</a:t>
            </a:r>
            <a:r>
              <a:rPr lang="en-GB" sz="1600">
                <a:solidFill>
                  <a:schemeClr val="dk1"/>
                </a:solidFill>
                <a:latin typeface="Roboto"/>
                <a:ea typeface="Roboto"/>
                <a:cs typeface="Roboto"/>
                <a:sym typeface="Roboto"/>
              </a:rPr>
              <a:t> (bearing some optimizations) and only </a:t>
            </a:r>
            <a:r>
              <a:rPr b="1" lang="en-GB" sz="1600">
                <a:solidFill>
                  <a:schemeClr val="dk1"/>
                </a:solidFill>
                <a:latin typeface="Roboto"/>
                <a:ea typeface="Roboto"/>
                <a:cs typeface="Roboto"/>
                <a:sym typeface="Roboto"/>
              </a:rPr>
              <a:t>moved to the file-system wide list</a:t>
            </a:r>
            <a:r>
              <a:rPr lang="en-GB" sz="1600">
                <a:solidFill>
                  <a:schemeClr val="dk1"/>
                </a:solidFill>
                <a:latin typeface="Roboto"/>
                <a:ea typeface="Roboto"/>
                <a:cs typeface="Roboto"/>
                <a:sym typeface="Roboto"/>
              </a:rPr>
              <a:t> if</a:t>
            </a:r>
            <a:endParaRPr sz="1600">
              <a:solidFill>
                <a:schemeClr val="dk1"/>
              </a:solidFill>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file sync is requested (e.g. fsync() syscall) or</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file-system wide sync semantics are requested (e.g. sync() syscall).</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The file-system wide list is what we subsequently write into LWBs or to PMEM.</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600">
                <a:solidFill>
                  <a:schemeClr val="dk1"/>
                </a:solidFill>
                <a:latin typeface="Roboto"/>
                <a:ea typeface="Roboto"/>
                <a:cs typeface="Roboto"/>
                <a:sym typeface="Roboto"/>
              </a:rPr>
              <a:t>⇒ Minimum requirement: replay must happen in list order.</a:t>
            </a:r>
            <a:endParaRPr sz="1600">
              <a:solidFill>
                <a:schemeClr val="dk1"/>
              </a:solidFill>
              <a:latin typeface="Roboto"/>
              <a:ea typeface="Roboto"/>
              <a:cs typeface="Roboto"/>
              <a:sym typeface="Roboto"/>
            </a:endParaRPr>
          </a:p>
        </p:txBody>
      </p:sp>
      <p:sp>
        <p:nvSpPr>
          <p:cNvPr id="1829" name="Google Shape;1829;p71"/>
          <p:cNvSpPr/>
          <p:nvPr/>
        </p:nvSpPr>
        <p:spPr>
          <a:xfrm>
            <a:off x="939250" y="4006500"/>
            <a:ext cx="14070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CREATE /a as object 42</a:t>
            </a:r>
            <a:endParaRPr>
              <a:latin typeface="Roboto"/>
              <a:ea typeface="Roboto"/>
              <a:cs typeface="Roboto"/>
              <a:sym typeface="Roboto"/>
            </a:endParaRPr>
          </a:p>
        </p:txBody>
      </p:sp>
      <p:sp>
        <p:nvSpPr>
          <p:cNvPr id="1830" name="Google Shape;1830;p71"/>
          <p:cNvSpPr/>
          <p:nvPr/>
        </p:nvSpPr>
        <p:spPr>
          <a:xfrm>
            <a:off x="2749275" y="4006500"/>
            <a:ext cx="15168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WRITE 42</a:t>
            </a:r>
            <a:br>
              <a:rPr lang="en-GB">
                <a:latin typeface="Roboto"/>
                <a:ea typeface="Roboto"/>
                <a:cs typeface="Roboto"/>
                <a:sym typeface="Roboto"/>
              </a:rPr>
            </a:br>
            <a:r>
              <a:rPr lang="en-GB">
                <a:latin typeface="Roboto"/>
                <a:ea typeface="Roboto"/>
                <a:cs typeface="Roboto"/>
                <a:sym typeface="Roboto"/>
              </a:rPr>
              <a:t>off=0, data=”A” </a:t>
            </a:r>
            <a:endParaRPr>
              <a:latin typeface="Roboto"/>
              <a:ea typeface="Roboto"/>
              <a:cs typeface="Roboto"/>
              <a:sym typeface="Roboto"/>
            </a:endParaRPr>
          </a:p>
        </p:txBody>
      </p:sp>
      <p:sp>
        <p:nvSpPr>
          <p:cNvPr id="1831" name="Google Shape;1831;p71"/>
          <p:cNvSpPr/>
          <p:nvPr/>
        </p:nvSpPr>
        <p:spPr>
          <a:xfrm>
            <a:off x="4669100" y="4006500"/>
            <a:ext cx="15168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WRITE 42</a:t>
            </a:r>
            <a:br>
              <a:rPr lang="en-GB">
                <a:latin typeface="Roboto"/>
                <a:ea typeface="Roboto"/>
                <a:cs typeface="Roboto"/>
                <a:sym typeface="Roboto"/>
              </a:rPr>
            </a:br>
            <a:r>
              <a:rPr lang="en-GB">
                <a:latin typeface="Roboto"/>
                <a:ea typeface="Roboto"/>
                <a:cs typeface="Roboto"/>
                <a:sym typeface="Roboto"/>
              </a:rPr>
              <a:t>off=8k, data=”B” </a:t>
            </a:r>
            <a:endParaRPr>
              <a:latin typeface="Roboto"/>
              <a:ea typeface="Roboto"/>
              <a:cs typeface="Roboto"/>
              <a:sym typeface="Roboto"/>
            </a:endParaRPr>
          </a:p>
        </p:txBody>
      </p:sp>
      <p:cxnSp>
        <p:nvCxnSpPr>
          <p:cNvPr id="1832" name="Google Shape;1832;p71"/>
          <p:cNvCxnSpPr>
            <a:stCxn id="1830" idx="1"/>
            <a:endCxn id="1829" idx="3"/>
          </p:cNvCxnSpPr>
          <p:nvPr/>
        </p:nvCxnSpPr>
        <p:spPr>
          <a:xfrm rot="10800000">
            <a:off x="2346375" y="4236750"/>
            <a:ext cx="402900" cy="0"/>
          </a:xfrm>
          <a:prstGeom prst="straightConnector1">
            <a:avLst/>
          </a:prstGeom>
          <a:noFill/>
          <a:ln cap="flat" cmpd="sng" w="9525">
            <a:solidFill>
              <a:schemeClr val="dk2"/>
            </a:solidFill>
            <a:prstDash val="solid"/>
            <a:round/>
            <a:headEnd len="med" w="med" type="none"/>
            <a:tailEnd len="med" w="med" type="triangle"/>
          </a:ln>
        </p:spPr>
      </p:cxnSp>
      <p:cxnSp>
        <p:nvCxnSpPr>
          <p:cNvPr id="1833" name="Google Shape;1833;p71"/>
          <p:cNvCxnSpPr>
            <a:stCxn id="1831" idx="1"/>
            <a:endCxn id="1830" idx="3"/>
          </p:cNvCxnSpPr>
          <p:nvPr/>
        </p:nvCxnSpPr>
        <p:spPr>
          <a:xfrm rot="10800000">
            <a:off x="4266200" y="4236750"/>
            <a:ext cx="402900" cy="0"/>
          </a:xfrm>
          <a:prstGeom prst="straightConnector1">
            <a:avLst/>
          </a:prstGeom>
          <a:noFill/>
          <a:ln cap="flat" cmpd="sng" w="9525">
            <a:solidFill>
              <a:schemeClr val="dk2"/>
            </a:solidFill>
            <a:prstDash val="solid"/>
            <a:round/>
            <a:headEnd len="med" w="med" type="none"/>
            <a:tailEnd len="med" w="med" type="triangle"/>
          </a:ln>
        </p:spPr>
      </p:cxnSp>
      <p:sp>
        <p:nvSpPr>
          <p:cNvPr id="1834" name="Google Shape;1834;p71"/>
          <p:cNvSpPr/>
          <p:nvPr/>
        </p:nvSpPr>
        <p:spPr>
          <a:xfrm>
            <a:off x="6588925" y="4006500"/>
            <a:ext cx="14070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RENAME</a:t>
            </a:r>
            <a:br>
              <a:rPr lang="en-GB">
                <a:latin typeface="Roboto"/>
                <a:ea typeface="Roboto"/>
                <a:cs typeface="Roboto"/>
                <a:sym typeface="Roboto"/>
              </a:rPr>
            </a:br>
            <a:r>
              <a:rPr lang="en-GB">
                <a:latin typeface="Roboto"/>
                <a:ea typeface="Roboto"/>
                <a:cs typeface="Roboto"/>
                <a:sym typeface="Roboto"/>
              </a:rPr>
              <a:t>/a to /b</a:t>
            </a:r>
            <a:endParaRPr>
              <a:latin typeface="Roboto"/>
              <a:ea typeface="Roboto"/>
              <a:cs typeface="Roboto"/>
              <a:sym typeface="Roboto"/>
            </a:endParaRPr>
          </a:p>
        </p:txBody>
      </p:sp>
      <p:cxnSp>
        <p:nvCxnSpPr>
          <p:cNvPr id="1835" name="Google Shape;1835;p71"/>
          <p:cNvCxnSpPr>
            <a:stCxn id="1834" idx="1"/>
            <a:endCxn id="1831" idx="3"/>
          </p:cNvCxnSpPr>
          <p:nvPr/>
        </p:nvCxnSpPr>
        <p:spPr>
          <a:xfrm rot="10800000">
            <a:off x="6186025" y="4236750"/>
            <a:ext cx="402900" cy="0"/>
          </a:xfrm>
          <a:prstGeom prst="straightConnector1">
            <a:avLst/>
          </a:prstGeom>
          <a:noFill/>
          <a:ln cap="flat" cmpd="sng" w="9525">
            <a:solidFill>
              <a:schemeClr val="dk2"/>
            </a:solidFill>
            <a:prstDash val="solid"/>
            <a:round/>
            <a:headEnd len="med" w="med" type="none"/>
            <a:tailEnd len="med" w="med" type="triangle"/>
          </a:ln>
        </p:spPr>
      </p:cxnSp>
      <p:sp>
        <p:nvSpPr>
          <p:cNvPr id="1836" name="Google Shape;1836;p71"/>
          <p:cNvSpPr/>
          <p:nvPr/>
        </p:nvSpPr>
        <p:spPr>
          <a:xfrm>
            <a:off x="939250" y="45399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#1</a:t>
            </a:r>
            <a:endParaRPr>
              <a:latin typeface="Roboto"/>
              <a:ea typeface="Roboto"/>
              <a:cs typeface="Roboto"/>
              <a:sym typeface="Roboto"/>
            </a:endParaRPr>
          </a:p>
        </p:txBody>
      </p:sp>
      <p:sp>
        <p:nvSpPr>
          <p:cNvPr id="1837" name="Google Shape;1837;p71"/>
          <p:cNvSpPr/>
          <p:nvPr/>
        </p:nvSpPr>
        <p:spPr>
          <a:xfrm>
            <a:off x="2804175" y="4564325"/>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#2</a:t>
            </a:r>
            <a:endParaRPr>
              <a:latin typeface="Roboto"/>
              <a:ea typeface="Roboto"/>
              <a:cs typeface="Roboto"/>
              <a:sym typeface="Roboto"/>
            </a:endParaRPr>
          </a:p>
        </p:txBody>
      </p:sp>
      <p:sp>
        <p:nvSpPr>
          <p:cNvPr id="1838" name="Google Shape;1838;p71"/>
          <p:cNvSpPr/>
          <p:nvPr/>
        </p:nvSpPr>
        <p:spPr>
          <a:xfrm>
            <a:off x="4724000" y="4564325"/>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#3</a:t>
            </a:r>
            <a:endParaRPr>
              <a:latin typeface="Roboto"/>
              <a:ea typeface="Roboto"/>
              <a:cs typeface="Roboto"/>
              <a:sym typeface="Roboto"/>
            </a:endParaRPr>
          </a:p>
        </p:txBody>
      </p:sp>
      <p:sp>
        <p:nvSpPr>
          <p:cNvPr id="1839" name="Google Shape;1839;p71"/>
          <p:cNvSpPr/>
          <p:nvPr/>
        </p:nvSpPr>
        <p:spPr>
          <a:xfrm>
            <a:off x="6598225" y="45399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#4</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Approach</a:t>
            </a:r>
            <a:endParaRPr>
              <a:solidFill>
                <a:srgbClr val="000000"/>
              </a:solidFill>
              <a:latin typeface="Roboto"/>
              <a:ea typeface="Roboto"/>
              <a:cs typeface="Roboto"/>
              <a:sym typeface="Roboto"/>
            </a:endParaRPr>
          </a:p>
        </p:txBody>
      </p:sp>
      <p:sp>
        <p:nvSpPr>
          <p:cNvPr id="98" name="Google Shape;9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9" name="Google Shape;99;p18"/>
          <p:cNvPicPr preferRelativeResize="0"/>
          <p:nvPr/>
        </p:nvPicPr>
        <p:blipFill>
          <a:blip r:embed="rId3">
            <a:alphaModFix/>
          </a:blip>
          <a:stretch>
            <a:fillRect/>
          </a:stretch>
        </p:blipFill>
        <p:spPr>
          <a:xfrm>
            <a:off x="4385422" y="636600"/>
            <a:ext cx="4244230" cy="4420223"/>
          </a:xfrm>
          <a:prstGeom prst="rect">
            <a:avLst/>
          </a:prstGeom>
          <a:noFill/>
          <a:ln>
            <a:noFill/>
          </a:ln>
        </p:spPr>
      </p:pic>
      <p:sp>
        <p:nvSpPr>
          <p:cNvPr id="100" name="Google Shape;100;p18"/>
          <p:cNvSpPr/>
          <p:nvPr/>
        </p:nvSpPr>
        <p:spPr>
          <a:xfrm>
            <a:off x="5495925" y="1228725"/>
            <a:ext cx="2119200" cy="462000"/>
          </a:xfrm>
          <a:prstGeom prst="rect">
            <a:avLst/>
          </a:prstGeom>
          <a:solidFill>
            <a:srgbClr val="BBDEFD">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7077075" y="1857375"/>
            <a:ext cx="890400" cy="247800"/>
          </a:xfrm>
          <a:prstGeom prst="rect">
            <a:avLst/>
          </a:prstGeom>
          <a:solidFill>
            <a:srgbClr val="BBDEFD">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5626200" y="2895600"/>
            <a:ext cx="1727100" cy="571500"/>
          </a:xfrm>
          <a:prstGeom prst="rect">
            <a:avLst/>
          </a:prstGeom>
          <a:solidFill>
            <a:srgbClr val="55886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6035775" y="3624275"/>
            <a:ext cx="974700" cy="247800"/>
          </a:xfrm>
          <a:prstGeom prst="rect">
            <a:avLst/>
          </a:prstGeom>
          <a:solidFill>
            <a:srgbClr val="55886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5462600" y="2146750"/>
            <a:ext cx="1908600" cy="295200"/>
          </a:xfrm>
          <a:prstGeom prst="rect">
            <a:avLst/>
          </a:prstGeom>
          <a:solidFill>
            <a:srgbClr val="558860">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5495925" y="4343250"/>
            <a:ext cx="2038200" cy="247800"/>
          </a:xfrm>
          <a:prstGeom prst="rect">
            <a:avLst/>
          </a:prstGeom>
          <a:solidFill>
            <a:srgbClr val="F1BF66">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6035775" y="1857375"/>
            <a:ext cx="860400" cy="247800"/>
          </a:xfrm>
          <a:prstGeom prst="rect">
            <a:avLst/>
          </a:prstGeom>
          <a:solidFill>
            <a:srgbClr val="F1BF66">
              <a:alpha val="54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txBox="1"/>
          <p:nvPr/>
        </p:nvSpPr>
        <p:spPr>
          <a:xfrm>
            <a:off x="359825" y="3872075"/>
            <a:ext cx="3936300" cy="10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a:ea typeface="Roboto"/>
                <a:cs typeface="Roboto"/>
                <a:sym typeface="Roboto"/>
              </a:rPr>
              <a:t>3. </a:t>
            </a:r>
            <a:r>
              <a:rPr b="1" lang="en-GB" sz="1600">
                <a:highlight>
                  <a:srgbClr val="F1BF66"/>
                </a:highlight>
                <a:latin typeface="Roboto"/>
                <a:ea typeface="Roboto"/>
                <a:cs typeface="Roboto"/>
                <a:sym typeface="Roboto"/>
              </a:rPr>
              <a:t>Integrate</a:t>
            </a:r>
            <a:r>
              <a:rPr b="1" lang="en-GB" sz="1600">
                <a:latin typeface="Roboto"/>
                <a:ea typeface="Roboto"/>
                <a:cs typeface="Roboto"/>
                <a:sym typeface="Roboto"/>
              </a:rPr>
              <a:t> PRB/HDL into ZFS</a:t>
            </a:r>
            <a:endParaRPr b="1" sz="1600">
              <a:latin typeface="Roboto"/>
              <a:ea typeface="Roboto"/>
              <a:cs typeface="Roboto"/>
              <a:sym typeface="Roboto"/>
            </a:endParaRPr>
          </a:p>
          <a:p>
            <a:pPr indent="0" lvl="0" marL="234000" rtl="0" algn="l">
              <a:spcBef>
                <a:spcPts val="600"/>
              </a:spcBef>
              <a:spcAft>
                <a:spcPts val="0"/>
              </a:spcAft>
              <a:buNone/>
            </a:pPr>
            <a:r>
              <a:rPr lang="en-GB" sz="1600">
                <a:solidFill>
                  <a:schemeClr val="dk1"/>
                </a:solidFill>
                <a:latin typeface="Roboto"/>
                <a:ea typeface="Roboto"/>
                <a:cs typeface="Roboto"/>
                <a:sym typeface="Roboto"/>
              </a:rPr>
              <a:t>PMEM-aware device management</a:t>
            </a:r>
            <a:endParaRPr sz="1600">
              <a:solidFill>
                <a:schemeClr val="dk1"/>
              </a:solidFill>
              <a:latin typeface="Roboto"/>
              <a:ea typeface="Roboto"/>
              <a:cs typeface="Roboto"/>
              <a:sym typeface="Roboto"/>
            </a:endParaRPr>
          </a:p>
          <a:p>
            <a:pPr indent="0" lvl="0" marL="234000" rtl="0" algn="l">
              <a:spcBef>
                <a:spcPts val="600"/>
              </a:spcBef>
              <a:spcAft>
                <a:spcPts val="0"/>
              </a:spcAft>
              <a:buNone/>
            </a:pPr>
            <a:r>
              <a:rPr lang="en-GB" sz="1600">
                <a:solidFill>
                  <a:schemeClr val="dk1"/>
                </a:solidFill>
                <a:latin typeface="Roboto"/>
                <a:ea typeface="Roboto"/>
                <a:cs typeface="Roboto"/>
                <a:sym typeface="Roboto"/>
              </a:rPr>
              <a:t>Adaptation between ZFS and PRB/HDL</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108" name="Google Shape;108;p18"/>
          <p:cNvSpPr txBox="1"/>
          <p:nvPr/>
        </p:nvSpPr>
        <p:spPr>
          <a:xfrm>
            <a:off x="359825" y="750425"/>
            <a:ext cx="4157400" cy="1983300"/>
          </a:xfrm>
          <a:prstGeom prst="rect">
            <a:avLst/>
          </a:prstGeom>
          <a:noFill/>
          <a:ln>
            <a:noFill/>
          </a:ln>
        </p:spPr>
        <p:txBody>
          <a:bodyPr anchorCtr="0" anchor="t" bIns="91425" lIns="91425" spcFirstLastPara="1" rIns="91425" wrap="square" tIns="91425">
            <a:noAutofit/>
          </a:bodyPr>
          <a:lstStyle/>
          <a:p>
            <a:pPr indent="-226800" lvl="0" marL="226800" rtl="0" algn="l">
              <a:spcBef>
                <a:spcPts val="0"/>
              </a:spcBef>
              <a:spcAft>
                <a:spcPts val="0"/>
              </a:spcAft>
              <a:buNone/>
            </a:pPr>
            <a:r>
              <a:rPr b="1" lang="en-GB" sz="1600">
                <a:latin typeface="Roboto"/>
                <a:ea typeface="Roboto"/>
                <a:cs typeface="Roboto"/>
                <a:sym typeface="Roboto"/>
              </a:rPr>
              <a:t>1. </a:t>
            </a:r>
            <a:r>
              <a:rPr b="1" lang="en-GB" sz="1600">
                <a:highlight>
                  <a:srgbClr val="BBDEFD"/>
                </a:highlight>
                <a:latin typeface="Roboto"/>
                <a:ea typeface="Roboto"/>
                <a:cs typeface="Roboto"/>
                <a:sym typeface="Roboto"/>
              </a:rPr>
              <a:t>Refactor</a:t>
            </a:r>
            <a:r>
              <a:rPr lang="en-GB" sz="1600">
                <a:latin typeface="Roboto"/>
                <a:ea typeface="Roboto"/>
                <a:cs typeface="Roboto"/>
                <a:sym typeface="Roboto"/>
              </a:rPr>
              <a:t> ZFS to </a:t>
            </a:r>
            <a:r>
              <a:rPr b="1" lang="en-GB" sz="1600">
                <a:latin typeface="Roboto"/>
                <a:ea typeface="Roboto"/>
                <a:cs typeface="Roboto"/>
                <a:sym typeface="Roboto"/>
              </a:rPr>
              <a:t>support different persistence mechanisms</a:t>
            </a:r>
            <a:r>
              <a:rPr lang="en-GB" sz="1600">
                <a:latin typeface="Roboto"/>
                <a:ea typeface="Roboto"/>
                <a:cs typeface="Roboto"/>
                <a:sym typeface="Roboto"/>
              </a:rPr>
              <a:t> for the ZIL.</a:t>
            </a:r>
            <a:endParaRPr sz="1600">
              <a:latin typeface="Roboto"/>
              <a:ea typeface="Roboto"/>
              <a:cs typeface="Roboto"/>
              <a:sym typeface="Roboto"/>
            </a:endParaRPr>
          </a:p>
          <a:p>
            <a:pPr indent="0" lvl="0" marL="234000" rtl="0" algn="l">
              <a:spcBef>
                <a:spcPts val="600"/>
              </a:spcBef>
              <a:spcAft>
                <a:spcPts val="0"/>
              </a:spcAft>
              <a:buNone/>
            </a:pPr>
            <a:r>
              <a:rPr b="1" lang="en-GB" sz="1600">
                <a:solidFill>
                  <a:schemeClr val="dk1"/>
                </a:solidFill>
                <a:latin typeface="Roboto"/>
                <a:ea typeface="Roboto"/>
                <a:cs typeface="Roboto"/>
                <a:sym typeface="Roboto"/>
              </a:rPr>
              <a:t>Shared</a:t>
            </a:r>
            <a:r>
              <a:rPr lang="en-GB" sz="1600">
                <a:solidFill>
                  <a:schemeClr val="dk1"/>
                </a:solidFill>
                <a:latin typeface="Roboto"/>
                <a:ea typeface="Roboto"/>
                <a:cs typeface="Roboto"/>
                <a:sym typeface="Roboto"/>
              </a:rPr>
              <a:t>: in-DRAM representation (ITX), log entry data format, logical structure, write &amp; replay interface</a:t>
            </a:r>
            <a:endParaRPr sz="1600">
              <a:solidFill>
                <a:schemeClr val="dk1"/>
              </a:solidFill>
              <a:latin typeface="Roboto"/>
              <a:ea typeface="Roboto"/>
              <a:cs typeface="Roboto"/>
              <a:sym typeface="Roboto"/>
            </a:endParaRPr>
          </a:p>
          <a:p>
            <a:pPr indent="0" lvl="0" marL="234000" rtl="0" algn="l">
              <a:spcBef>
                <a:spcPts val="600"/>
              </a:spcBef>
              <a:spcAft>
                <a:spcPts val="600"/>
              </a:spcAft>
              <a:buNone/>
            </a:pPr>
            <a:r>
              <a:rPr b="1" lang="en-GB" sz="1600">
                <a:solidFill>
                  <a:schemeClr val="dk1"/>
                </a:solidFill>
                <a:latin typeface="Roboto"/>
                <a:ea typeface="Roboto"/>
                <a:cs typeface="Roboto"/>
                <a:sym typeface="Roboto"/>
              </a:rPr>
              <a:t>Private</a:t>
            </a:r>
            <a:r>
              <a:rPr lang="en-GB" sz="1600">
                <a:solidFill>
                  <a:schemeClr val="dk1"/>
                </a:solidFill>
                <a:latin typeface="Roboto"/>
                <a:ea typeface="Roboto"/>
                <a:cs typeface="Roboto"/>
                <a:sym typeface="Roboto"/>
              </a:rPr>
              <a:t>: persistence &amp; part of replay algo</a:t>
            </a:r>
            <a:endParaRPr sz="1600">
              <a:solidFill>
                <a:schemeClr val="dk1"/>
              </a:solidFill>
              <a:latin typeface="Roboto"/>
              <a:ea typeface="Roboto"/>
              <a:cs typeface="Roboto"/>
              <a:sym typeface="Roboto"/>
            </a:endParaRPr>
          </a:p>
        </p:txBody>
      </p:sp>
      <p:sp>
        <p:nvSpPr>
          <p:cNvPr id="109" name="Google Shape;109;p18"/>
          <p:cNvSpPr txBox="1"/>
          <p:nvPr/>
        </p:nvSpPr>
        <p:spPr>
          <a:xfrm>
            <a:off x="359825" y="2538425"/>
            <a:ext cx="3936300" cy="12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a:ea typeface="Roboto"/>
                <a:cs typeface="Roboto"/>
                <a:sym typeface="Roboto"/>
              </a:rPr>
              <a:t>2. Develop the </a:t>
            </a:r>
            <a:r>
              <a:rPr b="1" lang="en-GB" sz="1600">
                <a:highlight>
                  <a:srgbClr val="558860"/>
                </a:highlight>
                <a:latin typeface="Roboto"/>
                <a:ea typeface="Roboto"/>
                <a:cs typeface="Roboto"/>
                <a:sym typeface="Roboto"/>
              </a:rPr>
              <a:t>PRB/HDL</a:t>
            </a:r>
            <a:r>
              <a:rPr b="1" lang="en-GB" sz="1600">
                <a:latin typeface="Roboto"/>
                <a:ea typeface="Roboto"/>
                <a:cs typeface="Roboto"/>
                <a:sym typeface="Roboto"/>
              </a:rPr>
              <a:t> data structure.</a:t>
            </a:r>
            <a:endParaRPr sz="1600">
              <a:latin typeface="Roboto"/>
              <a:ea typeface="Roboto"/>
              <a:cs typeface="Roboto"/>
              <a:sym typeface="Roboto"/>
            </a:endParaRPr>
          </a:p>
          <a:p>
            <a:pPr indent="0" lvl="0" marL="234000" rtl="0" algn="l">
              <a:spcBef>
                <a:spcPts val="600"/>
              </a:spcBef>
              <a:spcAft>
                <a:spcPts val="0"/>
              </a:spcAft>
              <a:buNone/>
            </a:pPr>
            <a:r>
              <a:rPr b="1" lang="en-GB" sz="1600">
                <a:latin typeface="Roboto"/>
                <a:ea typeface="Roboto"/>
                <a:cs typeface="Roboto"/>
                <a:sym typeface="Roboto"/>
              </a:rPr>
              <a:t>PRB</a:t>
            </a:r>
            <a:r>
              <a:rPr lang="en-GB" sz="1600">
                <a:latin typeface="Roboto"/>
                <a:ea typeface="Roboto"/>
                <a:cs typeface="Roboto"/>
                <a:sym typeface="Roboto"/>
              </a:rPr>
              <a:t>: storage substrate for log entries</a:t>
            </a:r>
            <a:endParaRPr sz="1600">
              <a:latin typeface="Roboto"/>
              <a:ea typeface="Roboto"/>
              <a:cs typeface="Roboto"/>
              <a:sym typeface="Roboto"/>
            </a:endParaRPr>
          </a:p>
          <a:p>
            <a:pPr indent="-478800" lvl="0" marL="712800" rtl="0" algn="l">
              <a:spcBef>
                <a:spcPts val="600"/>
              </a:spcBef>
              <a:spcAft>
                <a:spcPts val="0"/>
              </a:spcAft>
              <a:buNone/>
            </a:pPr>
            <a:r>
              <a:rPr b="1" lang="en-GB" sz="1600">
                <a:latin typeface="Roboto"/>
                <a:ea typeface="Roboto"/>
                <a:cs typeface="Roboto"/>
                <a:sym typeface="Roboto"/>
              </a:rPr>
              <a:t>HDL</a:t>
            </a:r>
            <a:r>
              <a:rPr lang="en-GB" sz="1600">
                <a:latin typeface="Roboto"/>
                <a:ea typeface="Roboto"/>
                <a:cs typeface="Roboto"/>
                <a:sym typeface="Roboto"/>
              </a:rPr>
              <a:t>: Per-filesystem log structure, ZIL-compatible operations</a:t>
            </a:r>
            <a:endParaRPr sz="1600">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72"/>
          <p:cNvSpPr txBox="1"/>
          <p:nvPr>
            <p:ph idx="4294967295" type="ctrTitle"/>
          </p:nvPr>
        </p:nvSpPr>
        <p:spPr>
          <a:xfrm>
            <a:off x="446400" y="204825"/>
            <a:ext cx="811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(2)</a:t>
            </a:r>
            <a:endParaRPr>
              <a:solidFill>
                <a:srgbClr val="000000"/>
              </a:solidFill>
              <a:latin typeface="Roboto"/>
              <a:ea typeface="Roboto"/>
              <a:cs typeface="Roboto"/>
              <a:sym typeface="Roboto"/>
            </a:endParaRPr>
          </a:p>
        </p:txBody>
      </p:sp>
      <p:sp>
        <p:nvSpPr>
          <p:cNvPr id="1845" name="Google Shape;184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46" name="Google Shape;1846;p72"/>
          <p:cNvSpPr txBox="1"/>
          <p:nvPr/>
        </p:nvSpPr>
        <p:spPr>
          <a:xfrm>
            <a:off x="525600" y="796275"/>
            <a:ext cx="7695600" cy="1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But: for per-file log entries, </a:t>
            </a:r>
            <a:r>
              <a:rPr b="1" lang="en-GB" sz="1600">
                <a:latin typeface="Roboto"/>
                <a:ea typeface="Roboto"/>
                <a:cs typeface="Roboto"/>
                <a:sym typeface="Roboto"/>
              </a:rPr>
              <a:t>full sequentiality is not semantically required</a:t>
            </a:r>
            <a:r>
              <a:rPr lang="en-GB" sz="1600">
                <a:latin typeface="Roboto"/>
                <a:ea typeface="Roboto"/>
                <a:cs typeface="Roboto"/>
                <a:sym typeface="Roboto"/>
              </a:rPr>
              <a:t>.</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Example: WRITE entries #2 and #3 are not overlapping. If they were written simultaneously by </a:t>
            </a:r>
            <a:r>
              <a:rPr lang="en-GB" sz="1600">
                <a:latin typeface="Roboto"/>
                <a:ea typeface="Roboto"/>
                <a:cs typeface="Roboto"/>
                <a:sym typeface="Roboto"/>
              </a:rPr>
              <a:t>different</a:t>
            </a:r>
            <a:r>
              <a:rPr lang="en-GB" sz="1600">
                <a:latin typeface="Roboto"/>
                <a:ea typeface="Roboto"/>
                <a:cs typeface="Roboto"/>
                <a:sym typeface="Roboto"/>
              </a:rPr>
              <a:t> threads; they are not logically interdependent.</a:t>
            </a:r>
            <a:endParaRPr sz="1600">
              <a:solidFill>
                <a:schemeClr val="dk1"/>
              </a:solidFill>
              <a:latin typeface="Roboto"/>
              <a:ea typeface="Roboto"/>
              <a:cs typeface="Roboto"/>
              <a:sym typeface="Roboto"/>
            </a:endParaRPr>
          </a:p>
        </p:txBody>
      </p:sp>
      <p:sp>
        <p:nvSpPr>
          <p:cNvPr id="1847" name="Google Shape;1847;p72"/>
          <p:cNvSpPr/>
          <p:nvPr/>
        </p:nvSpPr>
        <p:spPr>
          <a:xfrm>
            <a:off x="1723838" y="2317200"/>
            <a:ext cx="14070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CREATE /a as object 42</a:t>
            </a:r>
            <a:endParaRPr>
              <a:latin typeface="Roboto"/>
              <a:ea typeface="Roboto"/>
              <a:cs typeface="Roboto"/>
              <a:sym typeface="Roboto"/>
            </a:endParaRPr>
          </a:p>
        </p:txBody>
      </p:sp>
      <p:sp>
        <p:nvSpPr>
          <p:cNvPr id="1848" name="Google Shape;1848;p72"/>
          <p:cNvSpPr/>
          <p:nvPr/>
        </p:nvSpPr>
        <p:spPr>
          <a:xfrm>
            <a:off x="3533863" y="2841275"/>
            <a:ext cx="15168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WRITE 42</a:t>
            </a:r>
            <a:br>
              <a:rPr lang="en-GB">
                <a:latin typeface="Roboto"/>
                <a:ea typeface="Roboto"/>
                <a:cs typeface="Roboto"/>
                <a:sym typeface="Roboto"/>
              </a:rPr>
            </a:br>
            <a:r>
              <a:rPr lang="en-GB">
                <a:latin typeface="Roboto"/>
                <a:ea typeface="Roboto"/>
                <a:cs typeface="Roboto"/>
                <a:sym typeface="Roboto"/>
              </a:rPr>
              <a:t>off=0, data=”A” </a:t>
            </a:r>
            <a:endParaRPr>
              <a:latin typeface="Roboto"/>
              <a:ea typeface="Roboto"/>
              <a:cs typeface="Roboto"/>
              <a:sym typeface="Roboto"/>
            </a:endParaRPr>
          </a:p>
        </p:txBody>
      </p:sp>
      <p:sp>
        <p:nvSpPr>
          <p:cNvPr id="1849" name="Google Shape;1849;p72"/>
          <p:cNvSpPr/>
          <p:nvPr/>
        </p:nvSpPr>
        <p:spPr>
          <a:xfrm>
            <a:off x="3533863" y="1898200"/>
            <a:ext cx="15168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WRITE 42</a:t>
            </a:r>
            <a:br>
              <a:rPr lang="en-GB">
                <a:latin typeface="Roboto"/>
                <a:ea typeface="Roboto"/>
                <a:cs typeface="Roboto"/>
                <a:sym typeface="Roboto"/>
              </a:rPr>
            </a:br>
            <a:r>
              <a:rPr lang="en-GB">
                <a:latin typeface="Roboto"/>
                <a:ea typeface="Roboto"/>
                <a:cs typeface="Roboto"/>
                <a:sym typeface="Roboto"/>
              </a:rPr>
              <a:t>off=8k, data=”B” </a:t>
            </a:r>
            <a:endParaRPr>
              <a:latin typeface="Roboto"/>
              <a:ea typeface="Roboto"/>
              <a:cs typeface="Roboto"/>
              <a:sym typeface="Roboto"/>
            </a:endParaRPr>
          </a:p>
        </p:txBody>
      </p:sp>
      <p:cxnSp>
        <p:nvCxnSpPr>
          <p:cNvPr id="1850" name="Google Shape;1850;p72"/>
          <p:cNvCxnSpPr>
            <a:stCxn id="1848" idx="1"/>
            <a:endCxn id="1847" idx="3"/>
          </p:cNvCxnSpPr>
          <p:nvPr/>
        </p:nvCxnSpPr>
        <p:spPr>
          <a:xfrm rot="10800000">
            <a:off x="3130963" y="2547425"/>
            <a:ext cx="402900" cy="524100"/>
          </a:xfrm>
          <a:prstGeom prst="straightConnector1">
            <a:avLst/>
          </a:prstGeom>
          <a:noFill/>
          <a:ln cap="flat" cmpd="sng" w="9525">
            <a:solidFill>
              <a:schemeClr val="dk2"/>
            </a:solidFill>
            <a:prstDash val="solid"/>
            <a:round/>
            <a:headEnd len="med" w="med" type="none"/>
            <a:tailEnd len="med" w="med" type="triangle"/>
          </a:ln>
        </p:spPr>
      </p:cxnSp>
      <p:cxnSp>
        <p:nvCxnSpPr>
          <p:cNvPr id="1851" name="Google Shape;1851;p72"/>
          <p:cNvCxnSpPr>
            <a:stCxn id="1849" idx="1"/>
            <a:endCxn id="1847" idx="3"/>
          </p:cNvCxnSpPr>
          <p:nvPr/>
        </p:nvCxnSpPr>
        <p:spPr>
          <a:xfrm flipH="1">
            <a:off x="3130963" y="2128450"/>
            <a:ext cx="402900" cy="419100"/>
          </a:xfrm>
          <a:prstGeom prst="straightConnector1">
            <a:avLst/>
          </a:prstGeom>
          <a:noFill/>
          <a:ln cap="flat" cmpd="sng" w="9525">
            <a:solidFill>
              <a:schemeClr val="dk2"/>
            </a:solidFill>
            <a:prstDash val="solid"/>
            <a:round/>
            <a:headEnd len="med" w="med" type="none"/>
            <a:tailEnd len="med" w="med" type="triangle"/>
          </a:ln>
        </p:spPr>
      </p:cxnSp>
      <p:sp>
        <p:nvSpPr>
          <p:cNvPr id="1852" name="Google Shape;1852;p72"/>
          <p:cNvSpPr/>
          <p:nvPr/>
        </p:nvSpPr>
        <p:spPr>
          <a:xfrm>
            <a:off x="5517763" y="2317200"/>
            <a:ext cx="1407000" cy="46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RENAME</a:t>
            </a:r>
            <a:br>
              <a:rPr lang="en-GB">
                <a:latin typeface="Roboto"/>
                <a:ea typeface="Roboto"/>
                <a:cs typeface="Roboto"/>
                <a:sym typeface="Roboto"/>
              </a:rPr>
            </a:br>
            <a:r>
              <a:rPr lang="en-GB">
                <a:latin typeface="Roboto"/>
                <a:ea typeface="Roboto"/>
                <a:cs typeface="Roboto"/>
                <a:sym typeface="Roboto"/>
              </a:rPr>
              <a:t>/a to /b</a:t>
            </a:r>
            <a:endParaRPr>
              <a:latin typeface="Roboto"/>
              <a:ea typeface="Roboto"/>
              <a:cs typeface="Roboto"/>
              <a:sym typeface="Roboto"/>
            </a:endParaRPr>
          </a:p>
        </p:txBody>
      </p:sp>
      <p:sp>
        <p:nvSpPr>
          <p:cNvPr id="1853" name="Google Shape;1853;p72"/>
          <p:cNvSpPr/>
          <p:nvPr/>
        </p:nvSpPr>
        <p:spPr>
          <a:xfrm>
            <a:off x="1723838" y="28506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#1</a:t>
            </a:r>
            <a:endParaRPr>
              <a:latin typeface="Roboto"/>
              <a:ea typeface="Roboto"/>
              <a:cs typeface="Roboto"/>
              <a:sym typeface="Roboto"/>
            </a:endParaRPr>
          </a:p>
        </p:txBody>
      </p:sp>
      <p:sp>
        <p:nvSpPr>
          <p:cNvPr id="1854" name="Google Shape;1854;p72"/>
          <p:cNvSpPr/>
          <p:nvPr/>
        </p:nvSpPr>
        <p:spPr>
          <a:xfrm>
            <a:off x="3588763" y="23952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#2</a:t>
            </a:r>
            <a:endParaRPr>
              <a:latin typeface="Roboto"/>
              <a:ea typeface="Roboto"/>
              <a:cs typeface="Roboto"/>
              <a:sym typeface="Roboto"/>
            </a:endParaRPr>
          </a:p>
        </p:txBody>
      </p:sp>
      <p:sp>
        <p:nvSpPr>
          <p:cNvPr id="1855" name="Google Shape;1855;p72"/>
          <p:cNvSpPr/>
          <p:nvPr/>
        </p:nvSpPr>
        <p:spPr>
          <a:xfrm>
            <a:off x="3588763" y="336995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#3</a:t>
            </a:r>
            <a:endParaRPr>
              <a:latin typeface="Roboto"/>
              <a:ea typeface="Roboto"/>
              <a:cs typeface="Roboto"/>
              <a:sym typeface="Roboto"/>
            </a:endParaRPr>
          </a:p>
        </p:txBody>
      </p:sp>
      <p:sp>
        <p:nvSpPr>
          <p:cNvPr id="1856" name="Google Shape;1856;p72"/>
          <p:cNvSpPr/>
          <p:nvPr/>
        </p:nvSpPr>
        <p:spPr>
          <a:xfrm>
            <a:off x="5527063" y="2850600"/>
            <a:ext cx="1407000" cy="26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Entry #4</a:t>
            </a:r>
            <a:endParaRPr>
              <a:latin typeface="Roboto"/>
              <a:ea typeface="Roboto"/>
              <a:cs typeface="Roboto"/>
              <a:sym typeface="Roboto"/>
            </a:endParaRPr>
          </a:p>
        </p:txBody>
      </p:sp>
      <p:cxnSp>
        <p:nvCxnSpPr>
          <p:cNvPr id="1857" name="Google Shape;1857;p72"/>
          <p:cNvCxnSpPr>
            <a:stCxn id="1852" idx="1"/>
            <a:endCxn id="1849" idx="3"/>
          </p:cNvCxnSpPr>
          <p:nvPr/>
        </p:nvCxnSpPr>
        <p:spPr>
          <a:xfrm rot="10800000">
            <a:off x="5050663" y="2128350"/>
            <a:ext cx="467100" cy="419100"/>
          </a:xfrm>
          <a:prstGeom prst="straightConnector1">
            <a:avLst/>
          </a:prstGeom>
          <a:noFill/>
          <a:ln cap="flat" cmpd="sng" w="9525">
            <a:solidFill>
              <a:schemeClr val="dk2"/>
            </a:solidFill>
            <a:prstDash val="solid"/>
            <a:round/>
            <a:headEnd len="med" w="med" type="none"/>
            <a:tailEnd len="med" w="med" type="triangle"/>
          </a:ln>
        </p:spPr>
      </p:cxnSp>
      <p:cxnSp>
        <p:nvCxnSpPr>
          <p:cNvPr id="1858" name="Google Shape;1858;p72"/>
          <p:cNvCxnSpPr>
            <a:stCxn id="1852" idx="1"/>
            <a:endCxn id="1848" idx="3"/>
          </p:cNvCxnSpPr>
          <p:nvPr/>
        </p:nvCxnSpPr>
        <p:spPr>
          <a:xfrm flipH="1">
            <a:off x="5050663" y="2547450"/>
            <a:ext cx="467100" cy="524100"/>
          </a:xfrm>
          <a:prstGeom prst="straightConnector1">
            <a:avLst/>
          </a:prstGeom>
          <a:noFill/>
          <a:ln cap="flat" cmpd="sng" w="9525">
            <a:solidFill>
              <a:schemeClr val="dk2"/>
            </a:solidFill>
            <a:prstDash val="solid"/>
            <a:round/>
            <a:headEnd len="med" w="med" type="none"/>
            <a:tailEnd len="med" w="med" type="triangle"/>
          </a:ln>
        </p:spPr>
      </p:cxnSp>
      <p:sp>
        <p:nvSpPr>
          <p:cNvPr id="1859" name="Google Shape;1859;p72"/>
          <p:cNvSpPr txBox="1"/>
          <p:nvPr/>
        </p:nvSpPr>
        <p:spPr>
          <a:xfrm>
            <a:off x="525600" y="3752000"/>
            <a:ext cx="7695600" cy="10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Currently the ITX layer’s data structures enforce the fully sequential form.</a:t>
            </a:r>
            <a:br>
              <a:rPr lang="en-GB" sz="1600">
                <a:latin typeface="Roboto"/>
                <a:ea typeface="Roboto"/>
                <a:cs typeface="Roboto"/>
                <a:sym typeface="Roboto"/>
              </a:rPr>
            </a:br>
            <a:r>
              <a:rPr lang="en-GB" sz="1600">
                <a:latin typeface="Roboto"/>
                <a:ea typeface="Roboto"/>
                <a:cs typeface="Roboto"/>
                <a:sym typeface="Roboto"/>
              </a:rPr>
              <a:t>But a proof-of-concept has been presented at the OpenZFS Dev Summit 2020.</a:t>
            </a:r>
            <a:endParaRPr sz="1600">
              <a:latin typeface="Roboto"/>
              <a:ea typeface="Roboto"/>
              <a:cs typeface="Roboto"/>
              <a:sym typeface="Roboto"/>
            </a:endParaRPr>
          </a:p>
          <a:p>
            <a:pPr indent="0" lvl="0" marL="0" rtl="0" algn="l">
              <a:spcBef>
                <a:spcPts val="600"/>
              </a:spcBef>
              <a:spcAft>
                <a:spcPts val="600"/>
              </a:spcAft>
              <a:buNone/>
            </a:pPr>
            <a:r>
              <a:rPr lang="en-GB" sz="1800">
                <a:solidFill>
                  <a:schemeClr val="dk1"/>
                </a:solidFill>
                <a:latin typeface="Roboto"/>
                <a:ea typeface="Roboto"/>
                <a:cs typeface="Roboto"/>
                <a:sym typeface="Roboto"/>
              </a:rPr>
              <a:t>⇒</a:t>
            </a:r>
            <a:r>
              <a:rPr lang="en-GB" sz="1600">
                <a:solidFill>
                  <a:schemeClr val="dk1"/>
                </a:solidFill>
                <a:latin typeface="Roboto"/>
                <a:ea typeface="Roboto"/>
                <a:cs typeface="Roboto"/>
                <a:sym typeface="Roboto"/>
              </a:rPr>
              <a:t>ZIL-PMEM should be able to represent such </a:t>
            </a:r>
            <a:r>
              <a:rPr i="1" lang="en-GB" sz="1600">
                <a:solidFill>
                  <a:schemeClr val="dk1"/>
                </a:solidFill>
                <a:latin typeface="Roboto"/>
                <a:ea typeface="Roboto"/>
                <a:cs typeface="Roboto"/>
                <a:sym typeface="Roboto"/>
              </a:rPr>
              <a:t>diamond dependency chains</a:t>
            </a: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73"/>
          <p:cNvSpPr txBox="1"/>
          <p:nvPr>
            <p:ph idx="4294967295" type="ctrTitle"/>
          </p:nvPr>
        </p:nvSpPr>
        <p:spPr>
          <a:xfrm>
            <a:off x="446400" y="204825"/>
            <a:ext cx="811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(3)</a:t>
            </a:r>
            <a:endParaRPr>
              <a:solidFill>
                <a:srgbClr val="000000"/>
              </a:solidFill>
              <a:latin typeface="Roboto"/>
              <a:ea typeface="Roboto"/>
              <a:cs typeface="Roboto"/>
              <a:sym typeface="Roboto"/>
            </a:endParaRPr>
          </a:p>
        </p:txBody>
      </p:sp>
      <p:sp>
        <p:nvSpPr>
          <p:cNvPr id="1865" name="Google Shape;186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66" name="Google Shape;1866;p73"/>
          <p:cNvSpPr txBox="1"/>
          <p:nvPr/>
        </p:nvSpPr>
        <p:spPr>
          <a:xfrm>
            <a:off x="525600" y="720075"/>
            <a:ext cx="7695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latin typeface="Roboto"/>
                <a:ea typeface="Roboto"/>
                <a:cs typeface="Roboto"/>
                <a:sym typeface="Roboto"/>
              </a:rPr>
              <a:t>Representing </a:t>
            </a:r>
            <a:r>
              <a:rPr i="1" lang="en-GB" sz="1600">
                <a:latin typeface="Roboto"/>
                <a:ea typeface="Roboto"/>
                <a:cs typeface="Roboto"/>
                <a:sym typeface="Roboto"/>
              </a:rPr>
              <a:t>diamond dependency chains</a:t>
            </a:r>
            <a:r>
              <a:rPr lang="en-GB" sz="1600">
                <a:latin typeface="Roboto"/>
                <a:ea typeface="Roboto"/>
                <a:cs typeface="Roboto"/>
                <a:sym typeface="Roboto"/>
              </a:rPr>
              <a:t>:</a:t>
            </a:r>
            <a:endParaRPr sz="1600">
              <a:solidFill>
                <a:schemeClr val="dk1"/>
              </a:solidFill>
              <a:latin typeface="Roboto"/>
              <a:ea typeface="Roboto"/>
              <a:cs typeface="Roboto"/>
              <a:sym typeface="Roboto"/>
            </a:endParaRPr>
          </a:p>
        </p:txBody>
      </p:sp>
      <p:sp>
        <p:nvSpPr>
          <p:cNvPr id="1867" name="Google Shape;1867;p73"/>
          <p:cNvSpPr/>
          <p:nvPr/>
        </p:nvSpPr>
        <p:spPr>
          <a:xfrm>
            <a:off x="2438734" y="1573989"/>
            <a:ext cx="1041300" cy="3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gen=1, id=1</a:t>
            </a:r>
            <a:endParaRPr sz="1100">
              <a:latin typeface="Roboto"/>
              <a:ea typeface="Roboto"/>
              <a:cs typeface="Roboto"/>
              <a:sym typeface="Roboto"/>
            </a:endParaRPr>
          </a:p>
        </p:txBody>
      </p:sp>
      <p:sp>
        <p:nvSpPr>
          <p:cNvPr id="1868" name="Google Shape;1868;p73"/>
          <p:cNvSpPr/>
          <p:nvPr/>
        </p:nvSpPr>
        <p:spPr>
          <a:xfrm>
            <a:off x="3778249" y="1961833"/>
            <a:ext cx="1122600" cy="3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gen=2,id=2</a:t>
            </a:r>
            <a:br>
              <a:rPr lang="en-GB" sz="1100">
                <a:latin typeface="Roboto"/>
                <a:ea typeface="Roboto"/>
                <a:cs typeface="Roboto"/>
                <a:sym typeface="Roboto"/>
              </a:rPr>
            </a:br>
            <a:r>
              <a:rPr lang="en-GB" sz="1100">
                <a:latin typeface="Roboto"/>
                <a:ea typeface="Roboto"/>
                <a:cs typeface="Roboto"/>
                <a:sym typeface="Roboto"/>
              </a:rPr>
              <a:t>count=1</a:t>
            </a:r>
            <a:endParaRPr sz="1100">
              <a:latin typeface="Roboto"/>
              <a:ea typeface="Roboto"/>
              <a:cs typeface="Roboto"/>
              <a:sym typeface="Roboto"/>
            </a:endParaRPr>
          </a:p>
        </p:txBody>
      </p:sp>
      <p:sp>
        <p:nvSpPr>
          <p:cNvPr id="1869" name="Google Shape;1869;p73"/>
          <p:cNvSpPr/>
          <p:nvPr/>
        </p:nvSpPr>
        <p:spPr>
          <a:xfrm>
            <a:off x="3778249" y="1263905"/>
            <a:ext cx="1122600" cy="3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gen=2, id=1</a:t>
            </a:r>
            <a:br>
              <a:rPr lang="en-GB" sz="1100">
                <a:latin typeface="Roboto"/>
                <a:ea typeface="Roboto"/>
                <a:cs typeface="Roboto"/>
                <a:sym typeface="Roboto"/>
              </a:rPr>
            </a:br>
            <a:r>
              <a:rPr lang="en-GB" sz="1100">
                <a:latin typeface="Roboto"/>
                <a:ea typeface="Roboto"/>
                <a:cs typeface="Roboto"/>
                <a:sym typeface="Roboto"/>
              </a:rPr>
              <a:t>count=1</a:t>
            </a:r>
            <a:endParaRPr sz="1100">
              <a:latin typeface="Roboto"/>
              <a:ea typeface="Roboto"/>
              <a:cs typeface="Roboto"/>
              <a:sym typeface="Roboto"/>
            </a:endParaRPr>
          </a:p>
        </p:txBody>
      </p:sp>
      <p:cxnSp>
        <p:nvCxnSpPr>
          <p:cNvPr id="1870" name="Google Shape;1870;p73"/>
          <p:cNvCxnSpPr>
            <a:stCxn id="1868" idx="1"/>
            <a:endCxn id="1867" idx="3"/>
          </p:cNvCxnSpPr>
          <p:nvPr/>
        </p:nvCxnSpPr>
        <p:spPr>
          <a:xfrm rot="10800000">
            <a:off x="3480049" y="1744333"/>
            <a:ext cx="298200" cy="387900"/>
          </a:xfrm>
          <a:prstGeom prst="straightConnector1">
            <a:avLst/>
          </a:prstGeom>
          <a:noFill/>
          <a:ln cap="flat" cmpd="sng" w="9525">
            <a:solidFill>
              <a:schemeClr val="dk2"/>
            </a:solidFill>
            <a:prstDash val="solid"/>
            <a:round/>
            <a:headEnd len="med" w="med" type="none"/>
            <a:tailEnd len="med" w="med" type="triangle"/>
          </a:ln>
        </p:spPr>
      </p:cxnSp>
      <p:cxnSp>
        <p:nvCxnSpPr>
          <p:cNvPr id="1871" name="Google Shape;1871;p73"/>
          <p:cNvCxnSpPr>
            <a:stCxn id="1869" idx="1"/>
            <a:endCxn id="1867" idx="3"/>
          </p:cNvCxnSpPr>
          <p:nvPr/>
        </p:nvCxnSpPr>
        <p:spPr>
          <a:xfrm flipH="1">
            <a:off x="3480049" y="1434305"/>
            <a:ext cx="298200" cy="310200"/>
          </a:xfrm>
          <a:prstGeom prst="straightConnector1">
            <a:avLst/>
          </a:prstGeom>
          <a:noFill/>
          <a:ln cap="flat" cmpd="sng" w="9525">
            <a:solidFill>
              <a:schemeClr val="dk2"/>
            </a:solidFill>
            <a:prstDash val="solid"/>
            <a:round/>
            <a:headEnd len="med" w="med" type="none"/>
            <a:tailEnd len="med" w="med" type="triangle"/>
          </a:ln>
        </p:spPr>
      </p:cxnSp>
      <p:sp>
        <p:nvSpPr>
          <p:cNvPr id="1872" name="Google Shape;1872;p73"/>
          <p:cNvSpPr/>
          <p:nvPr/>
        </p:nvSpPr>
        <p:spPr>
          <a:xfrm>
            <a:off x="5246440" y="1573989"/>
            <a:ext cx="1041300" cy="34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gen=3,id=1</a:t>
            </a:r>
            <a:endParaRPr sz="1100">
              <a:latin typeface="Roboto"/>
              <a:ea typeface="Roboto"/>
              <a:cs typeface="Roboto"/>
              <a:sym typeface="Roboto"/>
            </a:endParaRPr>
          </a:p>
          <a:p>
            <a:pPr indent="0" lvl="0" marL="0" rtl="0" algn="ctr">
              <a:spcBef>
                <a:spcPts val="0"/>
              </a:spcBef>
              <a:spcAft>
                <a:spcPts val="0"/>
              </a:spcAft>
              <a:buNone/>
            </a:pPr>
            <a:r>
              <a:rPr lang="en-GB" sz="1100">
                <a:latin typeface="Roboto"/>
                <a:ea typeface="Roboto"/>
                <a:cs typeface="Roboto"/>
                <a:sym typeface="Roboto"/>
              </a:rPr>
              <a:t>count=3</a:t>
            </a:r>
            <a:endParaRPr sz="1100">
              <a:latin typeface="Roboto"/>
              <a:ea typeface="Roboto"/>
              <a:cs typeface="Roboto"/>
              <a:sym typeface="Roboto"/>
            </a:endParaRPr>
          </a:p>
        </p:txBody>
      </p:sp>
      <p:cxnSp>
        <p:nvCxnSpPr>
          <p:cNvPr id="1873" name="Google Shape;1873;p73"/>
          <p:cNvCxnSpPr>
            <a:stCxn id="1872" idx="1"/>
            <a:endCxn id="1869" idx="3"/>
          </p:cNvCxnSpPr>
          <p:nvPr/>
        </p:nvCxnSpPr>
        <p:spPr>
          <a:xfrm rot="10800000">
            <a:off x="4900840" y="1434189"/>
            <a:ext cx="345600" cy="310200"/>
          </a:xfrm>
          <a:prstGeom prst="straightConnector1">
            <a:avLst/>
          </a:prstGeom>
          <a:noFill/>
          <a:ln cap="flat" cmpd="sng" w="9525">
            <a:solidFill>
              <a:schemeClr val="dk2"/>
            </a:solidFill>
            <a:prstDash val="solid"/>
            <a:round/>
            <a:headEnd len="med" w="med" type="none"/>
            <a:tailEnd len="med" w="med" type="triangle"/>
          </a:ln>
        </p:spPr>
      </p:cxnSp>
      <p:cxnSp>
        <p:nvCxnSpPr>
          <p:cNvPr id="1874" name="Google Shape;1874;p73"/>
          <p:cNvCxnSpPr>
            <a:stCxn id="1872" idx="1"/>
            <a:endCxn id="1868" idx="3"/>
          </p:cNvCxnSpPr>
          <p:nvPr/>
        </p:nvCxnSpPr>
        <p:spPr>
          <a:xfrm flipH="1">
            <a:off x="4900840" y="1744389"/>
            <a:ext cx="345600" cy="387900"/>
          </a:xfrm>
          <a:prstGeom prst="straightConnector1">
            <a:avLst/>
          </a:prstGeom>
          <a:noFill/>
          <a:ln cap="flat" cmpd="sng" w="9525">
            <a:solidFill>
              <a:schemeClr val="dk2"/>
            </a:solidFill>
            <a:prstDash val="solid"/>
            <a:round/>
            <a:headEnd len="med" w="med" type="none"/>
            <a:tailEnd len="med" w="med" type="triangle"/>
          </a:ln>
        </p:spPr>
      </p:cxnSp>
      <p:sp>
        <p:nvSpPr>
          <p:cNvPr id="1875" name="Google Shape;1875;p73"/>
          <p:cNvSpPr txBox="1"/>
          <p:nvPr/>
        </p:nvSpPr>
        <p:spPr>
          <a:xfrm>
            <a:off x="525600" y="2837600"/>
            <a:ext cx="8091600" cy="20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Within the scope of a file system, entries are </a:t>
            </a:r>
            <a:r>
              <a:rPr b="1" lang="en-GB" sz="1600">
                <a:latin typeface="Roboto"/>
                <a:ea typeface="Roboto"/>
                <a:cs typeface="Roboto"/>
                <a:sym typeface="Roboto"/>
              </a:rPr>
              <a:t>identified by </a:t>
            </a:r>
            <a:r>
              <a:rPr b="1" i="1" lang="en-GB" sz="1600">
                <a:latin typeface="Roboto"/>
                <a:ea typeface="Roboto"/>
                <a:cs typeface="Roboto"/>
                <a:sym typeface="Roboto"/>
              </a:rPr>
              <a:t>(generation, id)</a:t>
            </a:r>
            <a:r>
              <a:rPr lang="en-GB" sz="1600">
                <a:latin typeface="Roboto"/>
                <a:ea typeface="Roboto"/>
                <a:cs typeface="Roboto"/>
                <a:sym typeface="Roboto"/>
              </a:rPr>
              <a:t> in the header.</a:t>
            </a:r>
            <a:br>
              <a:rPr lang="en-GB" sz="1600">
                <a:latin typeface="Roboto"/>
                <a:ea typeface="Roboto"/>
                <a:cs typeface="Roboto"/>
                <a:sym typeface="Roboto"/>
              </a:rPr>
            </a:br>
            <a:r>
              <a:rPr lang="en-GB" sz="1600">
                <a:latin typeface="Roboto"/>
                <a:ea typeface="Roboto"/>
                <a:cs typeface="Roboto"/>
                <a:sym typeface="Roboto"/>
              </a:rPr>
              <a:t>The entry header also contains a </a:t>
            </a:r>
            <a:r>
              <a:rPr b="1" lang="en-GB" sz="1600">
                <a:latin typeface="Roboto"/>
                <a:ea typeface="Roboto"/>
                <a:cs typeface="Roboto"/>
                <a:sym typeface="Roboto"/>
              </a:rPr>
              <a:t>running </a:t>
            </a:r>
            <a:r>
              <a:rPr b="1" i="1" lang="en-GB" sz="1600">
                <a:latin typeface="Roboto"/>
                <a:ea typeface="Roboto"/>
                <a:cs typeface="Roboto"/>
                <a:sym typeface="Roboto"/>
              </a:rPr>
              <a:t>count</a:t>
            </a:r>
            <a:r>
              <a:rPr b="1" lang="en-GB" sz="1600">
                <a:latin typeface="Roboto"/>
                <a:ea typeface="Roboto"/>
                <a:cs typeface="Roboto"/>
                <a:sym typeface="Roboto"/>
              </a:rPr>
              <a:t> </a:t>
            </a:r>
            <a:r>
              <a:rPr lang="en-GB" sz="1600">
                <a:latin typeface="Roboto"/>
                <a:ea typeface="Roboto"/>
                <a:cs typeface="Roboto"/>
                <a:sym typeface="Roboto"/>
              </a:rPr>
              <a:t>of all entries written since gen 1</a:t>
            </a:r>
            <a:r>
              <a:rPr b="1" lang="en-GB" sz="1600">
                <a:latin typeface="Roboto"/>
                <a:ea typeface="Roboto"/>
                <a:cs typeface="Roboto"/>
                <a:sym typeface="Roboto"/>
              </a:rPr>
              <a:t>.</a:t>
            </a:r>
            <a:endParaRPr b="1" sz="1600">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t>
            </a:r>
            <a:r>
              <a:rPr i="1" lang="en-GB" sz="1600">
                <a:solidFill>
                  <a:schemeClr val="dk1"/>
                </a:solidFill>
                <a:latin typeface="Roboto"/>
                <a:ea typeface="Roboto"/>
                <a:cs typeface="Roboto"/>
                <a:sym typeface="Roboto"/>
              </a:rPr>
              <a:t>(generation, id)</a:t>
            </a:r>
            <a:r>
              <a:rPr lang="en-GB" sz="1600">
                <a:solidFill>
                  <a:schemeClr val="dk1"/>
                </a:solidFill>
                <a:latin typeface="Roboto"/>
                <a:ea typeface="Roboto"/>
                <a:cs typeface="Roboto"/>
                <a:sym typeface="Roboto"/>
              </a:rPr>
              <a:t> induces </a:t>
            </a:r>
            <a:r>
              <a:rPr b="1" lang="en-GB" sz="1600">
                <a:solidFill>
                  <a:schemeClr val="dk1"/>
                </a:solidFill>
                <a:latin typeface="Roboto"/>
                <a:ea typeface="Roboto"/>
                <a:cs typeface="Roboto"/>
                <a:sym typeface="Roboto"/>
              </a:rPr>
              <a:t>total ordering for replay</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a:t>
            </a:r>
            <a:r>
              <a:rPr i="1" lang="en-GB" sz="1600">
                <a:solidFill>
                  <a:schemeClr val="dk1"/>
                </a:solidFill>
                <a:latin typeface="Roboto"/>
                <a:ea typeface="Roboto"/>
                <a:cs typeface="Roboto"/>
                <a:sym typeface="Roboto"/>
              </a:rPr>
              <a:t>count</a:t>
            </a:r>
            <a:r>
              <a:rPr lang="en-GB" sz="1600">
                <a:solidFill>
                  <a:schemeClr val="dk1"/>
                </a:solidFill>
                <a:latin typeface="Roboto"/>
                <a:ea typeface="Roboto"/>
                <a:cs typeface="Roboto"/>
                <a:sym typeface="Roboto"/>
              </a:rPr>
              <a:t> is used to </a:t>
            </a:r>
            <a:r>
              <a:rPr b="1" lang="en-GB" sz="1600">
                <a:solidFill>
                  <a:schemeClr val="dk1"/>
                </a:solidFill>
                <a:latin typeface="Roboto"/>
                <a:ea typeface="Roboto"/>
                <a:cs typeface="Roboto"/>
                <a:sym typeface="Roboto"/>
              </a:rPr>
              <a:t>detect missing entries</a:t>
            </a:r>
            <a:r>
              <a:rPr lang="en-GB" sz="1600">
                <a:solidFill>
                  <a:schemeClr val="dk1"/>
                </a:solidFill>
                <a:latin typeface="Roboto"/>
                <a:ea typeface="Roboto"/>
                <a:cs typeface="Roboto"/>
                <a:sym typeface="Roboto"/>
              </a:rPr>
              <a:t> in generation </a:t>
            </a:r>
            <a:r>
              <a:rPr i="1" lang="en-GB" sz="1600">
                <a:solidFill>
                  <a:schemeClr val="dk1"/>
                </a:solidFill>
                <a:latin typeface="Roboto"/>
                <a:ea typeface="Roboto"/>
                <a:cs typeface="Roboto"/>
                <a:sym typeface="Roboto"/>
              </a:rPr>
              <a:t>G - 1</a:t>
            </a:r>
            <a:r>
              <a:rPr lang="en-GB" sz="1600">
                <a:solidFill>
                  <a:schemeClr val="dk1"/>
                </a:solidFill>
                <a:latin typeface="Roboto"/>
                <a:ea typeface="Roboto"/>
                <a:cs typeface="Roboto"/>
                <a:sym typeface="Roboto"/>
              </a:rPr>
              <a:t> when replaying entry </a:t>
            </a:r>
            <a:r>
              <a:rPr i="1" lang="en-GB" sz="1600">
                <a:solidFill>
                  <a:schemeClr val="dk1"/>
                </a:solidFill>
                <a:latin typeface="Roboto"/>
                <a:ea typeface="Roboto"/>
                <a:cs typeface="Roboto"/>
                <a:sym typeface="Roboto"/>
              </a:rPr>
              <a:t>(G,1)</a:t>
            </a:r>
            <a:r>
              <a:rPr lang="en-GB" sz="1600">
                <a:solidFill>
                  <a:schemeClr val="dk1"/>
                </a:solidFill>
                <a:latin typeface="Roboto"/>
                <a:ea typeface="Roboto"/>
                <a:cs typeface="Roboto"/>
                <a:sym typeface="Roboto"/>
              </a:rPr>
              <a:t>.</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b="1" lang="en-GB" sz="1600">
                <a:solidFill>
                  <a:schemeClr val="dk1"/>
                </a:solidFill>
                <a:latin typeface="Roboto"/>
                <a:ea typeface="Roboto"/>
                <a:cs typeface="Roboto"/>
                <a:sym typeface="Roboto"/>
              </a:rPr>
              <a:t>Have to start a new generation for an entry iff the entry depends on any previous entry.</a:t>
            </a:r>
            <a:endParaRPr b="1" sz="1600">
              <a:solidFill>
                <a:schemeClr val="dk1"/>
              </a:solidFill>
              <a:latin typeface="Roboto"/>
              <a:ea typeface="Roboto"/>
              <a:cs typeface="Roboto"/>
              <a:sym typeface="Roboto"/>
            </a:endParaRPr>
          </a:p>
        </p:txBody>
      </p:sp>
      <p:cxnSp>
        <p:nvCxnSpPr>
          <p:cNvPr id="1876" name="Google Shape;1876;p73"/>
          <p:cNvCxnSpPr/>
          <p:nvPr/>
        </p:nvCxnSpPr>
        <p:spPr>
          <a:xfrm>
            <a:off x="3656806" y="1180575"/>
            <a:ext cx="0" cy="1542300"/>
          </a:xfrm>
          <a:prstGeom prst="straightConnector1">
            <a:avLst/>
          </a:prstGeom>
          <a:noFill/>
          <a:ln cap="flat" cmpd="sng" w="9525">
            <a:solidFill>
              <a:srgbClr val="000000"/>
            </a:solidFill>
            <a:prstDash val="solid"/>
            <a:round/>
            <a:headEnd len="med" w="med" type="none"/>
            <a:tailEnd len="med" w="med" type="none"/>
          </a:ln>
        </p:spPr>
      </p:cxnSp>
      <p:cxnSp>
        <p:nvCxnSpPr>
          <p:cNvPr id="1877" name="Google Shape;1877;p73"/>
          <p:cNvCxnSpPr/>
          <p:nvPr/>
        </p:nvCxnSpPr>
        <p:spPr>
          <a:xfrm>
            <a:off x="5073601" y="1180575"/>
            <a:ext cx="0" cy="1542300"/>
          </a:xfrm>
          <a:prstGeom prst="straightConnector1">
            <a:avLst/>
          </a:prstGeom>
          <a:noFill/>
          <a:ln cap="flat" cmpd="sng" w="9525">
            <a:solidFill>
              <a:srgbClr val="000000"/>
            </a:solidFill>
            <a:prstDash val="solid"/>
            <a:round/>
            <a:headEnd len="med" w="med" type="none"/>
            <a:tailEnd len="med" w="med" type="none"/>
          </a:ln>
        </p:spPr>
      </p:cxnSp>
      <p:sp>
        <p:nvSpPr>
          <p:cNvPr id="1878" name="Google Shape;1878;p73"/>
          <p:cNvSpPr/>
          <p:nvPr/>
        </p:nvSpPr>
        <p:spPr>
          <a:xfrm>
            <a:off x="2427772" y="2438540"/>
            <a:ext cx="1041300" cy="19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Generation 1</a:t>
            </a:r>
            <a:endParaRPr sz="1100">
              <a:latin typeface="Roboto"/>
              <a:ea typeface="Roboto"/>
              <a:cs typeface="Roboto"/>
              <a:sym typeface="Roboto"/>
            </a:endParaRPr>
          </a:p>
        </p:txBody>
      </p:sp>
      <p:sp>
        <p:nvSpPr>
          <p:cNvPr id="1879" name="Google Shape;1879;p73"/>
          <p:cNvSpPr/>
          <p:nvPr/>
        </p:nvSpPr>
        <p:spPr>
          <a:xfrm>
            <a:off x="3844567" y="2438540"/>
            <a:ext cx="1041300" cy="19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Generation 2</a:t>
            </a:r>
            <a:endParaRPr sz="1100">
              <a:latin typeface="Roboto"/>
              <a:ea typeface="Roboto"/>
              <a:cs typeface="Roboto"/>
              <a:sym typeface="Roboto"/>
            </a:endParaRPr>
          </a:p>
        </p:txBody>
      </p:sp>
      <p:sp>
        <p:nvSpPr>
          <p:cNvPr id="1880" name="Google Shape;1880;p73"/>
          <p:cNvSpPr/>
          <p:nvPr/>
        </p:nvSpPr>
        <p:spPr>
          <a:xfrm>
            <a:off x="5277717" y="2438540"/>
            <a:ext cx="1041300" cy="19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latin typeface="Roboto"/>
                <a:ea typeface="Roboto"/>
                <a:cs typeface="Roboto"/>
                <a:sym typeface="Roboto"/>
              </a:rPr>
              <a:t>Generation 3</a:t>
            </a:r>
            <a:endParaRPr sz="11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74"/>
          <p:cNvSpPr txBox="1"/>
          <p:nvPr>
            <p:ph idx="4294967295" type="ctrTitle"/>
          </p:nvPr>
        </p:nvSpPr>
        <p:spPr>
          <a:xfrm>
            <a:off x="446400" y="204825"/>
            <a:ext cx="81183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a:t>
            </a:r>
            <a:r>
              <a:rPr lang="en-GB">
                <a:solidFill>
                  <a:srgbClr val="000000"/>
                </a:solidFill>
                <a:latin typeface="Roboto"/>
                <a:ea typeface="Roboto"/>
                <a:cs typeface="Roboto"/>
                <a:sym typeface="Roboto"/>
              </a:rPr>
              <a:t>: Dependencies (4)</a:t>
            </a:r>
            <a:endParaRPr>
              <a:solidFill>
                <a:srgbClr val="000000"/>
              </a:solidFill>
              <a:latin typeface="Roboto"/>
              <a:ea typeface="Roboto"/>
              <a:cs typeface="Roboto"/>
              <a:sym typeface="Roboto"/>
            </a:endParaRPr>
          </a:p>
        </p:txBody>
      </p:sp>
      <p:sp>
        <p:nvSpPr>
          <p:cNvPr id="1886" name="Google Shape;1886;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87" name="Google Shape;1887;p74"/>
          <p:cNvSpPr txBox="1"/>
          <p:nvPr/>
        </p:nvSpPr>
        <p:spPr>
          <a:xfrm>
            <a:off x="525600" y="1634475"/>
            <a:ext cx="7695600" cy="14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There is one more (significant) complication to this scheme to </a:t>
            </a:r>
            <a:r>
              <a:rPr lang="en-GB" sz="1600">
                <a:latin typeface="Roboto"/>
                <a:ea typeface="Roboto"/>
                <a:cs typeface="Roboto"/>
                <a:sym typeface="Roboto"/>
              </a:rPr>
              <a:t>accommodate both</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efficient garbage collection during logging</a:t>
            </a:r>
            <a:endParaRPr sz="1600">
              <a:latin typeface="Roboto"/>
              <a:ea typeface="Roboto"/>
              <a:cs typeface="Roboto"/>
              <a:sym typeface="Roboto"/>
            </a:endParaRPr>
          </a:p>
          <a:p>
            <a:pPr indent="-330200" lvl="0" marL="457200" rtl="0" algn="l">
              <a:spcBef>
                <a:spcPts val="1000"/>
              </a:spcBef>
              <a:spcAft>
                <a:spcPts val="0"/>
              </a:spcAft>
              <a:buSzPts val="1600"/>
              <a:buFont typeface="Roboto"/>
              <a:buChar char="●"/>
            </a:pPr>
            <a:r>
              <a:rPr lang="en-GB" sz="1600">
                <a:latin typeface="Roboto"/>
                <a:ea typeface="Roboto"/>
                <a:cs typeface="Roboto"/>
                <a:sym typeface="Roboto"/>
              </a:rPr>
              <a:t>ZFS’s mechanism for coordinating on-disk changes (txg sync).</a:t>
            </a:r>
            <a:endParaRPr sz="1600">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 Insufficient time to discuss this here, but backup slides are available.</a:t>
            </a:r>
            <a:endParaRPr sz="1600">
              <a:solidFill>
                <a:schemeClr val="dk1"/>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75"/>
          <p:cNvSpPr txBox="1"/>
          <p:nvPr>
            <p:ph idx="4294967295" type="ctrTitle"/>
          </p:nvPr>
        </p:nvSpPr>
        <p:spPr>
          <a:xfrm>
            <a:off x="446400" y="204825"/>
            <a:ext cx="48384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Algorithm (Intuition)</a:t>
            </a:r>
            <a:endParaRPr>
              <a:solidFill>
                <a:srgbClr val="000000"/>
              </a:solidFill>
              <a:latin typeface="Roboto"/>
              <a:ea typeface="Roboto"/>
              <a:cs typeface="Roboto"/>
              <a:sym typeface="Roboto"/>
            </a:endParaRPr>
          </a:p>
        </p:txBody>
      </p:sp>
      <p:sp>
        <p:nvSpPr>
          <p:cNvPr id="1893" name="Google Shape;1893;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94" name="Google Shape;1894;p75"/>
          <p:cNvSpPr txBox="1"/>
          <p:nvPr/>
        </p:nvSpPr>
        <p:spPr>
          <a:xfrm>
            <a:off x="543900" y="932700"/>
            <a:ext cx="8079300" cy="3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To replay a given file system </a:t>
            </a:r>
            <a:r>
              <a:rPr i="1" lang="en-GB" sz="1600">
                <a:latin typeface="Roboto"/>
                <a:ea typeface="Roboto"/>
                <a:cs typeface="Roboto"/>
                <a:sym typeface="Roboto"/>
              </a:rPr>
              <a:t>FS</a:t>
            </a:r>
            <a:r>
              <a:rPr lang="en-GB" sz="1600">
                <a:latin typeface="Roboto"/>
                <a:ea typeface="Roboto"/>
                <a:cs typeface="Roboto"/>
                <a:sym typeface="Roboto"/>
              </a:rPr>
              <a:t>:</a:t>
            </a:r>
            <a:endParaRPr sz="1600">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latin typeface="Roboto"/>
                <a:ea typeface="Roboto"/>
                <a:cs typeface="Roboto"/>
                <a:sym typeface="Roboto"/>
              </a:rPr>
              <a:t>Find all of FS’s entries (traversal algorithm + attribution by GUID).</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Put entries into a sorted list (sorting key: </a:t>
            </a:r>
            <a:r>
              <a:rPr i="1" lang="en-GB" sz="1600">
                <a:latin typeface="Roboto"/>
                <a:ea typeface="Roboto"/>
                <a:cs typeface="Roboto"/>
                <a:sym typeface="Roboto"/>
              </a:rPr>
              <a:t>(generation, id)</a:t>
            </a:r>
            <a:r>
              <a:rPr lang="en-GB" sz="1600">
                <a:latin typeface="Roboto"/>
                <a:ea typeface="Roboto"/>
                <a:cs typeface="Roboto"/>
                <a:sym typeface="Roboto"/>
              </a:rPr>
              <a:t>)</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replay_position, count := (0,0), 0 </a:t>
            </a:r>
            <a:r>
              <a:rPr b="1" lang="en-GB" sz="1600">
                <a:latin typeface="Roboto"/>
                <a:ea typeface="Roboto"/>
                <a:cs typeface="Roboto"/>
                <a:sym typeface="Roboto"/>
              </a:rPr>
              <a:t>if</a:t>
            </a:r>
            <a:r>
              <a:rPr lang="en-GB" sz="1600">
                <a:latin typeface="Roboto"/>
                <a:ea typeface="Roboto"/>
                <a:cs typeface="Roboto"/>
                <a:sym typeface="Roboto"/>
              </a:rPr>
              <a:t> first replay attempt </a:t>
            </a:r>
            <a:r>
              <a:rPr b="1" lang="en-GB" sz="1600">
                <a:latin typeface="Roboto"/>
                <a:ea typeface="Roboto"/>
                <a:cs typeface="Roboto"/>
                <a:sym typeface="Roboto"/>
              </a:rPr>
              <a:t>else</a:t>
            </a:r>
            <a:r>
              <a:rPr lang="en-GB" sz="1600">
                <a:latin typeface="Roboto"/>
                <a:ea typeface="Roboto"/>
                <a:cs typeface="Roboto"/>
                <a:sym typeface="Roboto"/>
              </a:rPr>
              <a:t> restore from main pool</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b="1" lang="en-GB" sz="1600">
                <a:latin typeface="Roboto"/>
                <a:ea typeface="Roboto"/>
                <a:cs typeface="Roboto"/>
                <a:sym typeface="Roboto"/>
              </a:rPr>
              <a:t>for</a:t>
            </a:r>
            <a:r>
              <a:rPr lang="en-GB" sz="1600">
                <a:latin typeface="Roboto"/>
                <a:ea typeface="Roboto"/>
                <a:cs typeface="Roboto"/>
                <a:sym typeface="Roboto"/>
              </a:rPr>
              <a:t> entry </a:t>
            </a:r>
            <a:r>
              <a:rPr b="1" lang="en-GB" sz="1600">
                <a:latin typeface="Roboto"/>
                <a:ea typeface="Roboto"/>
                <a:cs typeface="Roboto"/>
                <a:sym typeface="Roboto"/>
              </a:rPr>
              <a:t>in</a:t>
            </a:r>
            <a:r>
              <a:rPr lang="en-GB" sz="1600">
                <a:latin typeface="Roboto"/>
                <a:ea typeface="Roboto"/>
                <a:cs typeface="Roboto"/>
                <a:sym typeface="Roboto"/>
              </a:rPr>
              <a:t> sorted_list:</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b="1" lang="en-GB" sz="1600">
                <a:latin typeface="Roboto"/>
                <a:ea typeface="Roboto"/>
                <a:cs typeface="Roboto"/>
                <a:sym typeface="Roboto"/>
              </a:rPr>
              <a:t>if</a:t>
            </a:r>
            <a:r>
              <a:rPr lang="en-GB" sz="1600">
                <a:latin typeface="Roboto"/>
                <a:ea typeface="Roboto"/>
                <a:cs typeface="Roboto"/>
                <a:sym typeface="Roboto"/>
              </a:rPr>
              <a:t> (entry.generation, entry.id) &lt; replay_position: continue // already replayed</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i</a:t>
            </a:r>
            <a:r>
              <a:rPr b="1" lang="en-GB" sz="1600">
                <a:latin typeface="Roboto"/>
                <a:ea typeface="Roboto"/>
                <a:cs typeface="Roboto"/>
                <a:sym typeface="Roboto"/>
              </a:rPr>
              <a:t>f</a:t>
            </a:r>
            <a:r>
              <a:rPr lang="en-GB" sz="1600">
                <a:latin typeface="Roboto"/>
                <a:ea typeface="Roboto"/>
                <a:cs typeface="Roboto"/>
                <a:sym typeface="Roboto"/>
              </a:rPr>
              <a:t> entry.generation &gt; replay_position.generation:</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check entry.count == count; fail “missing entries” if they do not match</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replay_position = (entry.generation, 0)</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count++</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replay_position.id = entry.id // must be monotonically increasing</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in one tx:</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b="1" lang="en-GB" sz="1600">
                <a:latin typeface="Roboto"/>
                <a:ea typeface="Roboto"/>
                <a:cs typeface="Roboto"/>
                <a:sym typeface="Roboto"/>
              </a:rPr>
              <a:t>replay</a:t>
            </a:r>
            <a:r>
              <a:rPr lang="en-GB" sz="1600">
                <a:latin typeface="Roboto"/>
                <a:ea typeface="Roboto"/>
                <a:cs typeface="Roboto"/>
                <a:sym typeface="Roboto"/>
              </a:rPr>
              <a:t> entry</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b="1" lang="en-GB" sz="1600">
                <a:latin typeface="Roboto"/>
                <a:ea typeface="Roboto"/>
                <a:cs typeface="Roboto"/>
                <a:sym typeface="Roboto"/>
              </a:rPr>
              <a:t>persist</a:t>
            </a:r>
            <a:r>
              <a:rPr lang="en-GB" sz="1600">
                <a:latin typeface="Roboto"/>
                <a:ea typeface="Roboto"/>
                <a:cs typeface="Roboto"/>
                <a:sym typeface="Roboto"/>
              </a:rPr>
              <a:t> replay_position </a:t>
            </a:r>
            <a:r>
              <a:rPr b="1" lang="en-GB" sz="1600">
                <a:latin typeface="Roboto"/>
                <a:ea typeface="Roboto"/>
                <a:cs typeface="Roboto"/>
                <a:sym typeface="Roboto"/>
              </a:rPr>
              <a:t>and</a:t>
            </a:r>
            <a:r>
              <a:rPr lang="en-GB" sz="1600">
                <a:latin typeface="Roboto"/>
                <a:ea typeface="Roboto"/>
                <a:cs typeface="Roboto"/>
                <a:sym typeface="Roboto"/>
              </a:rPr>
              <a:t> count </a:t>
            </a:r>
            <a:r>
              <a:rPr b="1" lang="en-GB" sz="1600">
                <a:latin typeface="Roboto"/>
                <a:ea typeface="Roboto"/>
                <a:cs typeface="Roboto"/>
                <a:sym typeface="Roboto"/>
              </a:rPr>
              <a:t>in main pool</a:t>
            </a:r>
            <a:endParaRPr sz="1600">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pic>
        <p:nvPicPr>
          <p:cNvPr id="1899" name="Google Shape;1899;p76"/>
          <p:cNvPicPr preferRelativeResize="0"/>
          <p:nvPr/>
        </p:nvPicPr>
        <p:blipFill>
          <a:blip r:embed="rId3">
            <a:alphaModFix/>
          </a:blip>
          <a:stretch>
            <a:fillRect/>
          </a:stretch>
        </p:blipFill>
        <p:spPr>
          <a:xfrm>
            <a:off x="293176" y="751450"/>
            <a:ext cx="4309152" cy="3231846"/>
          </a:xfrm>
          <a:prstGeom prst="rect">
            <a:avLst/>
          </a:prstGeom>
          <a:noFill/>
          <a:ln>
            <a:noFill/>
          </a:ln>
        </p:spPr>
      </p:pic>
      <p:sp>
        <p:nvSpPr>
          <p:cNvPr id="1900" name="Google Shape;1900;p76"/>
          <p:cNvSpPr txBox="1"/>
          <p:nvPr>
            <p:ph idx="4294967295" type="ctrTitle"/>
          </p:nvPr>
        </p:nvSpPr>
        <p:spPr>
          <a:xfrm>
            <a:off x="446400" y="204825"/>
            <a:ext cx="821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Preliminary Performance Evaluation; 4k writes</a:t>
            </a:r>
            <a:endParaRPr>
              <a:solidFill>
                <a:srgbClr val="000000"/>
              </a:solidFill>
              <a:latin typeface="Roboto"/>
              <a:ea typeface="Roboto"/>
              <a:cs typeface="Roboto"/>
              <a:sym typeface="Roboto"/>
            </a:endParaRPr>
          </a:p>
        </p:txBody>
      </p:sp>
      <p:sp>
        <p:nvSpPr>
          <p:cNvPr id="1901" name="Google Shape;190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902" name="Google Shape;1902;p76"/>
          <p:cNvPicPr preferRelativeResize="0"/>
          <p:nvPr/>
        </p:nvPicPr>
        <p:blipFill rotWithShape="1">
          <a:blip r:embed="rId4">
            <a:alphaModFix/>
          </a:blip>
          <a:srcRect b="0" l="0" r="0" t="0"/>
          <a:stretch/>
        </p:blipFill>
        <p:spPr>
          <a:xfrm>
            <a:off x="4518875" y="737274"/>
            <a:ext cx="4346880" cy="3260202"/>
          </a:xfrm>
          <a:prstGeom prst="rect">
            <a:avLst/>
          </a:prstGeom>
          <a:noFill/>
          <a:ln>
            <a:noFill/>
          </a:ln>
        </p:spPr>
      </p:pic>
      <p:sp>
        <p:nvSpPr>
          <p:cNvPr id="1903" name="Google Shape;1903;p76"/>
          <p:cNvSpPr txBox="1"/>
          <p:nvPr/>
        </p:nvSpPr>
        <p:spPr>
          <a:xfrm>
            <a:off x="2552175" y="4146500"/>
            <a:ext cx="4548600" cy="764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Up to 6.8x speedup over ZIL-LWB @ numjobs=2.</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4x speedup maintained until peak async IOPS.</a:t>
            </a:r>
            <a:endParaRPr sz="1600">
              <a:solidFill>
                <a:schemeClr val="dk1"/>
              </a:solidFill>
              <a:latin typeface="Roboto"/>
              <a:ea typeface="Roboto"/>
              <a:cs typeface="Roboto"/>
              <a:sym typeface="Robo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pic>
        <p:nvPicPr>
          <p:cNvPr id="1908" name="Google Shape;1908;p77"/>
          <p:cNvPicPr preferRelativeResize="0"/>
          <p:nvPr/>
        </p:nvPicPr>
        <p:blipFill>
          <a:blip r:embed="rId3">
            <a:alphaModFix/>
          </a:blip>
          <a:stretch>
            <a:fillRect/>
          </a:stretch>
        </p:blipFill>
        <p:spPr>
          <a:xfrm>
            <a:off x="4005500" y="932175"/>
            <a:ext cx="5015648" cy="3761742"/>
          </a:xfrm>
          <a:prstGeom prst="rect">
            <a:avLst/>
          </a:prstGeom>
          <a:noFill/>
          <a:ln>
            <a:noFill/>
          </a:ln>
        </p:spPr>
      </p:pic>
      <p:sp>
        <p:nvSpPr>
          <p:cNvPr id="1909" name="Google Shape;1909;p77"/>
          <p:cNvSpPr txBox="1"/>
          <p:nvPr>
            <p:ph idx="4294967295" type="ctrTitle"/>
          </p:nvPr>
        </p:nvSpPr>
        <p:spPr>
          <a:xfrm>
            <a:off x="446400" y="204825"/>
            <a:ext cx="82185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Preliminary Performance Evaluation; 4k writes</a:t>
            </a:r>
            <a:endParaRPr>
              <a:solidFill>
                <a:srgbClr val="000000"/>
              </a:solidFill>
              <a:latin typeface="Roboto"/>
              <a:ea typeface="Roboto"/>
              <a:cs typeface="Roboto"/>
              <a:sym typeface="Roboto"/>
            </a:endParaRPr>
          </a:p>
        </p:txBody>
      </p:sp>
      <p:sp>
        <p:nvSpPr>
          <p:cNvPr id="1910" name="Google Shape;1910;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1911" name="Google Shape;1911;p77"/>
          <p:cNvGraphicFramePr/>
          <p:nvPr/>
        </p:nvGraphicFramePr>
        <p:xfrm>
          <a:off x="255975" y="1083800"/>
          <a:ext cx="3000000" cy="3000000"/>
        </p:xfrm>
        <a:graphic>
          <a:graphicData uri="http://schemas.openxmlformats.org/drawingml/2006/table">
            <a:tbl>
              <a:tblPr>
                <a:noFill/>
                <a:tableStyleId>{CD22A62C-787D-4472-9F18-A066B2032EB8}</a:tableStyleId>
              </a:tblPr>
              <a:tblGrid>
                <a:gridCol w="936725"/>
                <a:gridCol w="840425"/>
                <a:gridCol w="840425"/>
                <a:gridCol w="840425"/>
              </a:tblGrid>
              <a:tr h="194100">
                <a:tc>
                  <a:txBody>
                    <a:bodyPr/>
                    <a:lstStyle/>
                    <a:p>
                      <a:pPr indent="0" lvl="0" marL="0" rtl="0" algn="ctr">
                        <a:lnSpc>
                          <a:spcPct val="115000"/>
                        </a:lnSpc>
                        <a:spcBef>
                          <a:spcPts val="0"/>
                        </a:spcBef>
                        <a:spcAft>
                          <a:spcPts val="0"/>
                        </a:spcAft>
                        <a:buNone/>
                      </a:pPr>
                      <a:r>
                        <a:rPr b="1" lang="en-GB" sz="1200">
                          <a:latin typeface="Roboto"/>
                          <a:ea typeface="Roboto"/>
                          <a:cs typeface="Roboto"/>
                          <a:sym typeface="Roboto"/>
                        </a:rPr>
                        <a:t>latency[us]</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1</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4</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latin typeface="Roboto"/>
                          <a:ea typeface="Roboto"/>
                          <a:cs typeface="Roboto"/>
                          <a:sym typeface="Roboto"/>
                        </a:rPr>
                        <a:t>8</a:t>
                      </a:r>
                      <a:endParaRPr b="1"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941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fsdax</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2.9</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7.4</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17.5</a:t>
                      </a:r>
                      <a:endParaRPr sz="1200">
                        <a:latin typeface="Roboto"/>
                        <a:ea typeface="Roboto"/>
                        <a:cs typeface="Roboto"/>
                        <a:sym typeface="Roboto"/>
                      </a:endParaRPr>
                    </a:p>
                  </a:txBody>
                  <a:tcPr marT="0" marB="0"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941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async</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4.7</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11.6</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12.0</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94100">
                <a:tc>
                  <a:txBody>
                    <a:bodyPr/>
                    <a:lstStyle/>
                    <a:p>
                      <a:pPr indent="0" lvl="0" marL="0" rtl="0" algn="ctr">
                        <a:lnSpc>
                          <a:spcPct val="115000"/>
                        </a:lnSpc>
                        <a:spcBef>
                          <a:spcPts val="0"/>
                        </a:spcBef>
                        <a:spcAft>
                          <a:spcPts val="0"/>
                        </a:spcAft>
                        <a:buNone/>
                      </a:pPr>
                      <a:r>
                        <a:rPr lang="en-GB" sz="1200">
                          <a:latin typeface="Roboto"/>
                          <a:ea typeface="Roboto"/>
                          <a:cs typeface="Roboto"/>
                          <a:sym typeface="Roboto"/>
                        </a:rPr>
                        <a:t>zil-lwb</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48.0</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62.0</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GB" sz="1200">
                          <a:latin typeface="Roboto"/>
                          <a:ea typeface="Roboto"/>
                          <a:cs typeface="Roboto"/>
                          <a:sym typeface="Roboto"/>
                        </a:rPr>
                        <a:t>95.1</a:t>
                      </a:r>
                      <a:endParaRPr sz="1200">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94100">
                <a:tc>
                  <a:txBody>
                    <a:bodyPr/>
                    <a:lstStyle/>
                    <a:p>
                      <a:pPr indent="0" lvl="0" marL="0" rtl="0" algn="ctr">
                        <a:spcBef>
                          <a:spcPts val="0"/>
                        </a:spcBef>
                        <a:spcAft>
                          <a:spcPts val="0"/>
                        </a:spcAft>
                        <a:buNone/>
                      </a:pPr>
                      <a:r>
                        <a:rPr b="1" lang="en-GB" sz="1200">
                          <a:solidFill>
                            <a:srgbClr val="674EA7"/>
                          </a:solidFill>
                          <a:latin typeface="Roboto"/>
                          <a:ea typeface="Roboto"/>
                          <a:cs typeface="Roboto"/>
                          <a:sym typeface="Roboto"/>
                        </a:rPr>
                        <a:t>zil-pmem</a:t>
                      </a:r>
                      <a:endParaRPr b="1" sz="1200">
                        <a:solidFill>
                          <a:srgbClr val="674EA7"/>
                        </a:solidFill>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solidFill>
                            <a:srgbClr val="674EA7"/>
                          </a:solidFill>
                          <a:latin typeface="Roboto"/>
                          <a:ea typeface="Roboto"/>
                          <a:cs typeface="Roboto"/>
                          <a:sym typeface="Roboto"/>
                        </a:rPr>
                        <a:t>7.1</a:t>
                      </a:r>
                      <a:endParaRPr b="1" sz="1200">
                        <a:solidFill>
                          <a:srgbClr val="674EA7"/>
                        </a:solidFill>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solidFill>
                            <a:srgbClr val="674EA7"/>
                          </a:solidFill>
                          <a:latin typeface="Roboto"/>
                          <a:ea typeface="Roboto"/>
                          <a:cs typeface="Roboto"/>
                          <a:sym typeface="Roboto"/>
                        </a:rPr>
                        <a:t>14.8</a:t>
                      </a:r>
                      <a:endParaRPr b="1" sz="1200">
                        <a:solidFill>
                          <a:srgbClr val="674EA7"/>
                        </a:solidFill>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b="1" lang="en-GB" sz="1200">
                          <a:solidFill>
                            <a:srgbClr val="674EA7"/>
                          </a:solidFill>
                          <a:latin typeface="Roboto"/>
                          <a:ea typeface="Roboto"/>
                          <a:cs typeface="Roboto"/>
                          <a:sym typeface="Roboto"/>
                        </a:rPr>
                        <a:t>19.1</a:t>
                      </a:r>
                      <a:endParaRPr b="1" sz="1200">
                        <a:solidFill>
                          <a:srgbClr val="674EA7"/>
                        </a:solidFill>
                        <a:latin typeface="Roboto"/>
                        <a:ea typeface="Roboto"/>
                        <a:cs typeface="Roboto"/>
                        <a:sym typeface="Roboto"/>
                      </a:endParaRPr>
                    </a:p>
                  </a:txBody>
                  <a:tcPr marT="0" marB="0" marR="91425" marL="914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pic>
        <p:nvPicPr>
          <p:cNvPr id="1912" name="Google Shape;1912;p77"/>
          <p:cNvPicPr preferRelativeResize="0"/>
          <p:nvPr/>
        </p:nvPicPr>
        <p:blipFill>
          <a:blip r:embed="rId4">
            <a:alphaModFix/>
          </a:blip>
          <a:stretch>
            <a:fillRect/>
          </a:stretch>
        </p:blipFill>
        <p:spPr>
          <a:xfrm>
            <a:off x="255975" y="2220147"/>
            <a:ext cx="3694376" cy="277078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78"/>
          <p:cNvSpPr txBox="1"/>
          <p:nvPr>
            <p:ph idx="4294967295" type="ctrTitle"/>
          </p:nvPr>
        </p:nvSpPr>
        <p:spPr>
          <a:xfrm>
            <a:off x="446400" y="204825"/>
            <a:ext cx="8323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Preliminary Correctness Evaluation</a:t>
            </a:r>
            <a:endParaRPr>
              <a:solidFill>
                <a:srgbClr val="000000"/>
              </a:solidFill>
              <a:latin typeface="Roboto"/>
              <a:ea typeface="Roboto"/>
              <a:cs typeface="Roboto"/>
              <a:sym typeface="Roboto"/>
            </a:endParaRPr>
          </a:p>
        </p:txBody>
      </p:sp>
      <p:sp>
        <p:nvSpPr>
          <p:cNvPr id="1918" name="Google Shape;1918;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19" name="Google Shape;1919;p78"/>
          <p:cNvSpPr txBox="1"/>
          <p:nvPr/>
        </p:nvSpPr>
        <p:spPr>
          <a:xfrm>
            <a:off x="525600" y="948675"/>
            <a:ext cx="7817400" cy="3640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GB" sz="1600">
                <a:latin typeface="Roboto"/>
                <a:ea typeface="Roboto"/>
                <a:cs typeface="Roboto"/>
                <a:sym typeface="Roboto"/>
              </a:rPr>
              <a:t>Extensive user-space testing of the PRB data structure.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PRB can be compiled for kernel and user-space.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Testing harness written in Rust (ergonomics + less worrying about correctness of test code).</a:t>
            </a:r>
            <a:endParaRPr sz="1600">
              <a:latin typeface="Roboto"/>
              <a:ea typeface="Roboto"/>
              <a:cs typeface="Roboto"/>
              <a:sym typeface="Roboto"/>
            </a:endParaRPr>
          </a:p>
          <a:p>
            <a:pPr indent="-330200" lvl="1" marL="914400" rtl="0" algn="l">
              <a:spcBef>
                <a:spcPts val="0"/>
              </a:spcBef>
              <a:spcAft>
                <a:spcPts val="0"/>
              </a:spcAft>
              <a:buSzPts val="1600"/>
              <a:buFont typeface="Roboto"/>
              <a:buChar char="○"/>
            </a:pPr>
            <a:r>
              <a:rPr lang="en-GB" sz="1600">
                <a:latin typeface="Roboto"/>
                <a:ea typeface="Roboto"/>
                <a:cs typeface="Roboto"/>
                <a:sym typeface="Roboto"/>
              </a:rPr>
              <a:t>Testing-strategy:</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Replay logic: declarative table-driven tests.</a:t>
            </a:r>
            <a:endParaRPr sz="1600">
              <a:latin typeface="Roboto"/>
              <a:ea typeface="Roboto"/>
              <a:cs typeface="Roboto"/>
              <a:sym typeface="Roboto"/>
            </a:endParaRPr>
          </a:p>
          <a:p>
            <a:pPr indent="-330200" lvl="3" marL="1828800" rtl="0" algn="l">
              <a:spcBef>
                <a:spcPts val="0"/>
              </a:spcBef>
              <a:spcAft>
                <a:spcPts val="0"/>
              </a:spcAft>
              <a:buSzPts val="1600"/>
              <a:buFont typeface="Roboto"/>
              <a:buChar char="●"/>
            </a:pPr>
            <a:r>
              <a:rPr lang="en-GB" sz="1600">
                <a:latin typeface="Roboto"/>
                <a:ea typeface="Roboto"/>
                <a:cs typeface="Roboto"/>
                <a:sym typeface="Roboto"/>
              </a:rPr>
              <a:t>PRB code is structured to allows input and crash scenarios that cannot be triggered easily within ZFS.</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Crash tests for assertions that check invalid usage of PRB API.</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latin typeface="Roboto"/>
                <a:ea typeface="Roboto"/>
                <a:cs typeface="Roboto"/>
                <a:sym typeface="Roboto"/>
              </a:rPr>
              <a:t>Basic round-trip tests for log entry write and replay.</a:t>
            </a:r>
            <a:endParaRPr sz="1600">
              <a:latin typeface="Roboto"/>
              <a:ea typeface="Roboto"/>
              <a:cs typeface="Roboto"/>
              <a:sym typeface="Roboto"/>
            </a:endParaRPr>
          </a:p>
          <a:p>
            <a:pPr indent="-330200" lvl="2" marL="13716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gcov-based code coverage used for guidance (</a:t>
            </a:r>
            <a:r>
              <a:rPr lang="en-GB" sz="1600">
                <a:solidFill>
                  <a:schemeClr val="dk1"/>
                </a:solidFill>
                <a:latin typeface="Roboto"/>
                <a:ea typeface="Roboto"/>
                <a:cs typeface="Roboto"/>
                <a:sym typeface="Roboto"/>
              </a:rPr>
              <a:t>70% coverage ATM).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The two major ZIL tests in the ZFS integration test suite pass.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PMEM-specific checks not yet done with current PRB design.</a:t>
            </a:r>
            <a:endParaRPr sz="1600">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25" name="Google Shape;1925;p7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Backup Slides</a:t>
            </a:r>
            <a:endParaRPr/>
          </a:p>
        </p:txBody>
      </p:sp>
      <p:sp>
        <p:nvSpPr>
          <p:cNvPr id="1926" name="Google Shape;1926;p79"/>
          <p:cNvSpPr txBox="1"/>
          <p:nvPr/>
        </p:nvSpPr>
        <p:spPr>
          <a:xfrm>
            <a:off x="445350" y="2992650"/>
            <a:ext cx="8161800" cy="505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600"/>
              </a:spcAft>
              <a:buNone/>
            </a:pPr>
            <a:r>
              <a:rPr lang="en-GB" sz="1600">
                <a:solidFill>
                  <a:schemeClr val="dk1"/>
                </a:solidFill>
                <a:latin typeface="Roboto"/>
                <a:ea typeface="Roboto"/>
                <a:cs typeface="Roboto"/>
                <a:sym typeface="Roboto"/>
              </a:rPr>
              <a:t>Some finished, some unfinished. For re-use in final presentation.</a:t>
            </a:r>
            <a:endParaRPr sz="1600">
              <a:solidFill>
                <a:schemeClr val="dk1"/>
              </a:solidFill>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80"/>
          <p:cNvSpPr/>
          <p:nvPr/>
        </p:nvSpPr>
        <p:spPr>
          <a:xfrm>
            <a:off x="5970550" y="2558825"/>
            <a:ext cx="1235400" cy="1366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2" name="Google Shape;1932;p80"/>
          <p:cNvSpPr txBox="1"/>
          <p:nvPr/>
        </p:nvSpPr>
        <p:spPr>
          <a:xfrm>
            <a:off x="468000" y="811125"/>
            <a:ext cx="5083500" cy="25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chemeClr val="dk1"/>
                </a:solidFill>
                <a:latin typeface="Roboto"/>
                <a:ea typeface="Roboto"/>
                <a:cs typeface="Roboto"/>
                <a:sym typeface="Roboto"/>
              </a:rPr>
              <a:t>What happens during sys_write()</a:t>
            </a:r>
            <a:endParaRPr sz="1600">
              <a:solidFill>
                <a:schemeClr val="dk1"/>
              </a:solidFill>
              <a:latin typeface="Roboto"/>
              <a:ea typeface="Roboto"/>
              <a:cs typeface="Roboto"/>
              <a:sym typeface="Roboto"/>
            </a:endParaRPr>
          </a:p>
          <a:p>
            <a:pPr indent="-330200" lvl="0" marL="457200" rtl="0" algn="l">
              <a:spcBef>
                <a:spcPts val="600"/>
              </a:spcBef>
              <a:spcAft>
                <a:spcPts val="0"/>
              </a:spcAft>
              <a:buClr>
                <a:schemeClr val="dk1"/>
              </a:buClr>
              <a:buSzPts val="1600"/>
              <a:buFont typeface="Roboto"/>
              <a:buAutoNum type="arabicPeriod"/>
            </a:pPr>
            <a:r>
              <a:rPr lang="en-GB" sz="1600">
                <a:solidFill>
                  <a:schemeClr val="dk1"/>
                </a:solidFill>
                <a:latin typeface="Roboto"/>
                <a:ea typeface="Roboto"/>
                <a:cs typeface="Roboto"/>
                <a:sym typeface="Roboto"/>
              </a:rPr>
              <a:t>Modify in-DRAM data structures (DMU objects).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AutoNum type="arabicPeriod"/>
            </a:pPr>
            <a:r>
              <a:rPr lang="en-GB" sz="1600">
                <a:solidFill>
                  <a:schemeClr val="dk1"/>
                </a:solidFill>
                <a:latin typeface="Roboto"/>
                <a:ea typeface="Roboto"/>
                <a:cs typeface="Roboto"/>
                <a:sym typeface="Roboto"/>
              </a:rPr>
              <a:t>Queue in-DRAM representation of ZIL entries that describe the modifications.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AutoNum type="arabicPeriod"/>
            </a:pPr>
            <a:r>
              <a:rPr lang="en-GB" sz="1600">
                <a:solidFill>
                  <a:schemeClr val="dk1"/>
                </a:solidFill>
                <a:latin typeface="Roboto"/>
                <a:ea typeface="Roboto"/>
                <a:cs typeface="Roboto"/>
                <a:sym typeface="Roboto"/>
              </a:rPr>
              <a:t>If sync semantics are required:</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call zil_commit(): packs all queued ITXs into LWBs and persists them to an on-disk linked list.</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AutoNum type="alphaLcPeriod"/>
            </a:pPr>
            <a:r>
              <a:rPr lang="en-GB" sz="1600">
                <a:solidFill>
                  <a:schemeClr val="dk1"/>
                </a:solidFill>
                <a:latin typeface="Roboto"/>
                <a:ea typeface="Roboto"/>
                <a:cs typeface="Roboto"/>
                <a:sym typeface="Roboto"/>
              </a:rPr>
              <a:t>LWBs are written using the ZIO pipeline.</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AutoNum type="alphaLcPeriod"/>
            </a:pPr>
            <a:r>
              <a:rPr lang="en-GB" sz="1600">
                <a:solidFill>
                  <a:schemeClr val="dk1"/>
                </a:solidFill>
                <a:latin typeface="Roboto"/>
                <a:ea typeface="Roboto"/>
                <a:cs typeface="Roboto"/>
                <a:sym typeface="Roboto"/>
              </a:rPr>
              <a:t>SLOGs are preferred for LWB allocations.</a:t>
            </a:r>
            <a:endParaRPr sz="1600">
              <a:solidFill>
                <a:schemeClr val="dk1"/>
              </a:solidFill>
              <a:latin typeface="Roboto"/>
              <a:ea typeface="Roboto"/>
              <a:cs typeface="Roboto"/>
              <a:sym typeface="Roboto"/>
            </a:endParaRPr>
          </a:p>
        </p:txBody>
      </p:sp>
      <p:sp>
        <p:nvSpPr>
          <p:cNvPr id="1933" name="Google Shape;1933;p80"/>
          <p:cNvSpPr txBox="1"/>
          <p:nvPr>
            <p:ph idx="4294967295" type="ctrTitle"/>
          </p:nvPr>
        </p:nvSpPr>
        <p:spPr>
          <a:xfrm>
            <a:off x="422625" y="236925"/>
            <a:ext cx="83880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Using</a:t>
            </a:r>
            <a:r>
              <a:rPr lang="en-GB">
                <a:solidFill>
                  <a:srgbClr val="38761D"/>
                </a:solidFill>
                <a:latin typeface="Roboto"/>
                <a:ea typeface="Roboto"/>
                <a:cs typeface="Roboto"/>
                <a:sym typeface="Roboto"/>
              </a:rPr>
              <a:t> Persistent Memory </a:t>
            </a:r>
            <a:r>
              <a:rPr lang="en-GB">
                <a:solidFill>
                  <a:srgbClr val="000000"/>
                </a:solidFill>
                <a:latin typeface="Roboto"/>
                <a:ea typeface="Roboto"/>
                <a:cs typeface="Roboto"/>
                <a:sym typeface="Roboto"/>
              </a:rPr>
              <a:t>as an </a:t>
            </a:r>
            <a:r>
              <a:rPr lang="en-GB">
                <a:solidFill>
                  <a:srgbClr val="3D85C6"/>
                </a:solidFill>
                <a:latin typeface="Roboto"/>
                <a:ea typeface="Roboto"/>
                <a:cs typeface="Roboto"/>
                <a:sym typeface="Roboto"/>
              </a:rPr>
              <a:t>OpenZFS SLOG</a:t>
            </a:r>
            <a:endParaRPr>
              <a:solidFill>
                <a:srgbClr val="3D85C6"/>
              </a:solidFill>
              <a:latin typeface="Roboto"/>
              <a:ea typeface="Roboto"/>
              <a:cs typeface="Roboto"/>
              <a:sym typeface="Roboto"/>
            </a:endParaRPr>
          </a:p>
        </p:txBody>
      </p:sp>
      <p:sp>
        <p:nvSpPr>
          <p:cNvPr id="1934" name="Google Shape;1934;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35" name="Google Shape;1935;p80"/>
          <p:cNvSpPr/>
          <p:nvPr/>
        </p:nvSpPr>
        <p:spPr>
          <a:xfrm>
            <a:off x="7325000" y="2346775"/>
            <a:ext cx="1055700" cy="20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DMU</a:t>
            </a:r>
            <a:endParaRPr sz="1300">
              <a:latin typeface="Roboto"/>
              <a:ea typeface="Roboto"/>
              <a:cs typeface="Roboto"/>
              <a:sym typeface="Roboto"/>
            </a:endParaRPr>
          </a:p>
        </p:txBody>
      </p:sp>
      <p:sp>
        <p:nvSpPr>
          <p:cNvPr id="1936" name="Google Shape;1936;p80"/>
          <p:cNvSpPr/>
          <p:nvPr/>
        </p:nvSpPr>
        <p:spPr>
          <a:xfrm>
            <a:off x="7325000" y="3202875"/>
            <a:ext cx="10557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ARC</a:t>
            </a:r>
            <a:endParaRPr sz="1300">
              <a:latin typeface="Roboto"/>
              <a:ea typeface="Roboto"/>
              <a:cs typeface="Roboto"/>
              <a:sym typeface="Roboto"/>
            </a:endParaRPr>
          </a:p>
        </p:txBody>
      </p:sp>
      <p:sp>
        <p:nvSpPr>
          <p:cNvPr id="1937" name="Google Shape;1937;p80"/>
          <p:cNvSpPr/>
          <p:nvPr/>
        </p:nvSpPr>
        <p:spPr>
          <a:xfrm>
            <a:off x="7250750" y="4445950"/>
            <a:ext cx="10557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Main Pool</a:t>
            </a:r>
            <a:endParaRPr sz="1300">
              <a:latin typeface="Roboto"/>
              <a:ea typeface="Roboto"/>
              <a:cs typeface="Roboto"/>
              <a:sym typeface="Roboto"/>
            </a:endParaRPr>
          </a:p>
        </p:txBody>
      </p:sp>
      <p:sp>
        <p:nvSpPr>
          <p:cNvPr id="1938" name="Google Shape;1938;p80"/>
          <p:cNvSpPr/>
          <p:nvPr/>
        </p:nvSpPr>
        <p:spPr>
          <a:xfrm>
            <a:off x="5970550" y="4445950"/>
            <a:ext cx="11118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/dev/pmem</a:t>
            </a:r>
            <a:endParaRPr sz="1300">
              <a:latin typeface="Roboto"/>
              <a:ea typeface="Roboto"/>
              <a:cs typeface="Roboto"/>
              <a:sym typeface="Roboto"/>
            </a:endParaRPr>
          </a:p>
        </p:txBody>
      </p:sp>
      <p:sp>
        <p:nvSpPr>
          <p:cNvPr id="1939" name="Google Shape;1939;p80"/>
          <p:cNvSpPr/>
          <p:nvPr/>
        </p:nvSpPr>
        <p:spPr>
          <a:xfrm>
            <a:off x="5970550" y="4041200"/>
            <a:ext cx="23358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ZIO</a:t>
            </a:r>
            <a:endParaRPr sz="1300">
              <a:latin typeface="Roboto"/>
              <a:ea typeface="Roboto"/>
              <a:cs typeface="Roboto"/>
              <a:sym typeface="Roboto"/>
            </a:endParaRPr>
          </a:p>
        </p:txBody>
      </p:sp>
      <p:sp>
        <p:nvSpPr>
          <p:cNvPr id="1940" name="Google Shape;1940;p80"/>
          <p:cNvSpPr/>
          <p:nvPr/>
        </p:nvSpPr>
        <p:spPr>
          <a:xfrm>
            <a:off x="5970550" y="1299300"/>
            <a:ext cx="24102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ZPL</a:t>
            </a:r>
            <a:endParaRPr sz="1300">
              <a:latin typeface="Roboto"/>
              <a:ea typeface="Roboto"/>
              <a:cs typeface="Roboto"/>
              <a:sym typeface="Roboto"/>
            </a:endParaRPr>
          </a:p>
        </p:txBody>
      </p:sp>
      <p:sp>
        <p:nvSpPr>
          <p:cNvPr id="1941" name="Google Shape;1941;p80"/>
          <p:cNvSpPr/>
          <p:nvPr/>
        </p:nvSpPr>
        <p:spPr>
          <a:xfrm>
            <a:off x="5970550" y="936225"/>
            <a:ext cx="2410200" cy="28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VFS</a:t>
            </a:r>
            <a:endParaRPr sz="1300">
              <a:latin typeface="Roboto"/>
              <a:ea typeface="Roboto"/>
              <a:cs typeface="Roboto"/>
              <a:sym typeface="Roboto"/>
            </a:endParaRPr>
          </a:p>
        </p:txBody>
      </p:sp>
      <p:sp>
        <p:nvSpPr>
          <p:cNvPr id="1942" name="Google Shape;1942;p80"/>
          <p:cNvSpPr/>
          <p:nvPr/>
        </p:nvSpPr>
        <p:spPr>
          <a:xfrm>
            <a:off x="5970550" y="2351550"/>
            <a:ext cx="1235400" cy="20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ZIL</a:t>
            </a:r>
            <a:endParaRPr/>
          </a:p>
        </p:txBody>
      </p:sp>
      <p:sp>
        <p:nvSpPr>
          <p:cNvPr id="1943" name="Google Shape;1943;p80"/>
          <p:cNvSpPr/>
          <p:nvPr/>
        </p:nvSpPr>
        <p:spPr>
          <a:xfrm>
            <a:off x="6107050" y="3320425"/>
            <a:ext cx="896100" cy="362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Roboto"/>
                <a:ea typeface="Roboto"/>
                <a:cs typeface="Roboto"/>
                <a:sym typeface="Roboto"/>
              </a:rPr>
              <a:t>LWB</a:t>
            </a:r>
            <a:endParaRPr sz="1300">
              <a:latin typeface="Roboto"/>
              <a:ea typeface="Roboto"/>
              <a:cs typeface="Roboto"/>
              <a:sym typeface="Roboto"/>
            </a:endParaRPr>
          </a:p>
        </p:txBody>
      </p:sp>
      <p:sp>
        <p:nvSpPr>
          <p:cNvPr id="1944" name="Google Shape;1944;p80"/>
          <p:cNvSpPr/>
          <p:nvPr/>
        </p:nvSpPr>
        <p:spPr>
          <a:xfrm>
            <a:off x="6107050" y="3682825"/>
            <a:ext cx="368100" cy="155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ITX</a:t>
            </a:r>
            <a:endParaRPr sz="800">
              <a:latin typeface="Roboto"/>
              <a:ea typeface="Roboto"/>
              <a:cs typeface="Roboto"/>
              <a:sym typeface="Roboto"/>
            </a:endParaRPr>
          </a:p>
        </p:txBody>
      </p:sp>
      <p:sp>
        <p:nvSpPr>
          <p:cNvPr id="1945" name="Google Shape;1945;p80"/>
          <p:cNvSpPr/>
          <p:nvPr/>
        </p:nvSpPr>
        <p:spPr>
          <a:xfrm>
            <a:off x="6475150" y="3682825"/>
            <a:ext cx="475800" cy="155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ITX</a:t>
            </a:r>
            <a:endParaRPr sz="800">
              <a:latin typeface="Roboto"/>
              <a:ea typeface="Roboto"/>
              <a:cs typeface="Roboto"/>
              <a:sym typeface="Roboto"/>
            </a:endParaRPr>
          </a:p>
        </p:txBody>
      </p:sp>
      <p:sp>
        <p:nvSpPr>
          <p:cNvPr id="1946" name="Google Shape;1946;p80"/>
          <p:cNvSpPr/>
          <p:nvPr/>
        </p:nvSpPr>
        <p:spPr>
          <a:xfrm>
            <a:off x="6843250" y="3682825"/>
            <a:ext cx="159900" cy="155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sp>
        <p:nvSpPr>
          <p:cNvPr id="1947" name="Google Shape;1947;p80"/>
          <p:cNvSpPr/>
          <p:nvPr/>
        </p:nvSpPr>
        <p:spPr>
          <a:xfrm>
            <a:off x="6107050" y="2922375"/>
            <a:ext cx="368100" cy="155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ITX</a:t>
            </a:r>
            <a:endParaRPr sz="800">
              <a:latin typeface="Roboto"/>
              <a:ea typeface="Roboto"/>
              <a:cs typeface="Roboto"/>
              <a:sym typeface="Roboto"/>
            </a:endParaRPr>
          </a:p>
        </p:txBody>
      </p:sp>
      <p:sp>
        <p:nvSpPr>
          <p:cNvPr id="1948" name="Google Shape;1948;p80"/>
          <p:cNvSpPr/>
          <p:nvPr/>
        </p:nvSpPr>
        <p:spPr>
          <a:xfrm>
            <a:off x="6551350" y="2922375"/>
            <a:ext cx="575400" cy="1557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latin typeface="Roboto"/>
                <a:ea typeface="Roboto"/>
                <a:cs typeface="Roboto"/>
                <a:sym typeface="Roboto"/>
              </a:rPr>
              <a:t>ITX</a:t>
            </a:r>
            <a:endParaRPr sz="800">
              <a:latin typeface="Roboto"/>
              <a:ea typeface="Roboto"/>
              <a:cs typeface="Roboto"/>
              <a:sym typeface="Roboto"/>
            </a:endParaRPr>
          </a:p>
        </p:txBody>
      </p:sp>
      <p:sp>
        <p:nvSpPr>
          <p:cNvPr id="1949" name="Google Shape;1949;p80"/>
          <p:cNvSpPr txBox="1"/>
          <p:nvPr/>
        </p:nvSpPr>
        <p:spPr>
          <a:xfrm>
            <a:off x="5970550" y="1588200"/>
            <a:ext cx="1235400" cy="507300"/>
          </a:xfrm>
          <a:prstGeom prst="rect">
            <a:avLst/>
          </a:prstGeom>
          <a:noFill/>
          <a:ln cap="flat" cmpd="sng" w="9525">
            <a:solidFill>
              <a:srgbClr val="666666"/>
            </a:solidFill>
            <a:prstDash val="solid"/>
            <a:round/>
            <a:headEnd len="sm" w="sm" type="none"/>
            <a:tailEnd len="sm" w="sm" type="none"/>
          </a:ln>
        </p:spPr>
        <p:txBody>
          <a:bodyPr anchorCtr="0" anchor="t" bIns="18000" lIns="18000" spcFirstLastPara="1" rIns="91425" wrap="square" tIns="18000">
            <a:noAutofit/>
          </a:bodyPr>
          <a:lstStyle/>
          <a:p>
            <a:pPr indent="0" lvl="0" marL="0" rtl="0" algn="l">
              <a:spcBef>
                <a:spcPts val="0"/>
              </a:spcBef>
              <a:spcAft>
                <a:spcPts val="0"/>
              </a:spcAft>
              <a:buNone/>
            </a:pPr>
            <a:r>
              <a:rPr lang="en-GB" sz="900">
                <a:latin typeface="Roboto Mono"/>
                <a:ea typeface="Roboto Mono"/>
                <a:cs typeface="Roboto Mono"/>
                <a:sym typeface="Roboto Mono"/>
              </a:rPr>
              <a:t>itx_assign()</a:t>
            </a:r>
            <a:endParaRPr sz="900">
              <a:latin typeface="Roboto Mono"/>
              <a:ea typeface="Roboto Mono"/>
              <a:cs typeface="Roboto Mono"/>
              <a:sym typeface="Roboto Mono"/>
            </a:endParaRPr>
          </a:p>
          <a:p>
            <a:pPr indent="0" lvl="0" marL="0" rtl="0" algn="l">
              <a:spcBef>
                <a:spcPts val="0"/>
              </a:spcBef>
              <a:spcAft>
                <a:spcPts val="0"/>
              </a:spcAft>
              <a:buNone/>
            </a:pPr>
            <a:r>
              <a:rPr lang="en-GB" sz="900">
                <a:latin typeface="Roboto Mono"/>
                <a:ea typeface="Roboto Mono"/>
                <a:cs typeface="Roboto Mono"/>
                <a:sym typeface="Roboto Mono"/>
              </a:rPr>
              <a:t>if sync:</a:t>
            </a:r>
            <a:endParaRPr sz="900">
              <a:latin typeface="Roboto Mono"/>
              <a:ea typeface="Roboto Mono"/>
              <a:cs typeface="Roboto Mono"/>
              <a:sym typeface="Roboto Mono"/>
            </a:endParaRPr>
          </a:p>
          <a:p>
            <a:pPr indent="0" lvl="0" marL="0" rtl="0" algn="l">
              <a:spcBef>
                <a:spcPts val="0"/>
              </a:spcBef>
              <a:spcAft>
                <a:spcPts val="0"/>
              </a:spcAft>
              <a:buNone/>
            </a:pPr>
            <a:r>
              <a:rPr lang="en-GB" sz="900">
                <a:latin typeface="Roboto Mono"/>
                <a:ea typeface="Roboto Mono"/>
                <a:cs typeface="Roboto Mono"/>
                <a:sym typeface="Roboto Mono"/>
              </a:rPr>
              <a:t>  zil_commit()</a:t>
            </a:r>
            <a:endParaRPr sz="900">
              <a:latin typeface="Roboto Mono"/>
              <a:ea typeface="Roboto Mono"/>
              <a:cs typeface="Roboto Mono"/>
              <a:sym typeface="Roboto Mono"/>
            </a:endParaRPr>
          </a:p>
          <a:p>
            <a:pPr indent="0" lvl="0" marL="0" rtl="0" algn="l">
              <a:spcBef>
                <a:spcPts val="0"/>
              </a:spcBef>
              <a:spcAft>
                <a:spcPts val="0"/>
              </a:spcAft>
              <a:buNone/>
            </a:pPr>
            <a:r>
              <a:t/>
            </a:r>
            <a:endParaRPr sz="900">
              <a:latin typeface="Roboto Mono"/>
              <a:ea typeface="Roboto Mono"/>
              <a:cs typeface="Roboto Mono"/>
              <a:sym typeface="Roboto Mono"/>
            </a:endParaRPr>
          </a:p>
        </p:txBody>
      </p:sp>
      <p:sp>
        <p:nvSpPr>
          <p:cNvPr id="1950" name="Google Shape;1950;p80"/>
          <p:cNvSpPr txBox="1"/>
          <p:nvPr/>
        </p:nvSpPr>
        <p:spPr>
          <a:xfrm>
            <a:off x="7325000" y="1588200"/>
            <a:ext cx="1055700" cy="507300"/>
          </a:xfrm>
          <a:prstGeom prst="rect">
            <a:avLst/>
          </a:prstGeom>
          <a:noFill/>
          <a:ln cap="flat" cmpd="sng" w="9525">
            <a:solidFill>
              <a:srgbClr val="666666"/>
            </a:solidFill>
            <a:prstDash val="solid"/>
            <a:round/>
            <a:headEnd len="sm" w="sm" type="none"/>
            <a:tailEnd len="sm" w="sm" type="none"/>
          </a:ln>
        </p:spPr>
        <p:txBody>
          <a:bodyPr anchorCtr="0" anchor="t" bIns="18000" lIns="18000" spcFirstLastPara="1" rIns="91425" wrap="square" tIns="18000">
            <a:noAutofit/>
          </a:bodyPr>
          <a:lstStyle/>
          <a:p>
            <a:pPr indent="0" lvl="0" marL="0" rtl="0" algn="l">
              <a:spcBef>
                <a:spcPts val="0"/>
              </a:spcBef>
              <a:spcAft>
                <a:spcPts val="0"/>
              </a:spcAft>
              <a:buNone/>
            </a:pPr>
            <a:r>
              <a:rPr lang="en-GB" sz="1000">
                <a:latin typeface="Roboto Mono"/>
                <a:ea typeface="Roboto Mono"/>
                <a:cs typeface="Roboto Mono"/>
                <a:sym typeface="Roboto Mono"/>
              </a:rPr>
              <a:t>modify DMU objects</a:t>
            </a:r>
            <a:endParaRPr sz="1000">
              <a:latin typeface="Roboto Mono"/>
              <a:ea typeface="Roboto Mono"/>
              <a:cs typeface="Roboto Mono"/>
              <a:sym typeface="Roboto Mono"/>
            </a:endParaRPr>
          </a:p>
        </p:txBody>
      </p:sp>
      <p:sp>
        <p:nvSpPr>
          <p:cNvPr id="1951" name="Google Shape;1951;p80"/>
          <p:cNvSpPr txBox="1"/>
          <p:nvPr/>
        </p:nvSpPr>
        <p:spPr>
          <a:xfrm>
            <a:off x="5970550" y="2672850"/>
            <a:ext cx="1235400" cy="2073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en-GB" sz="1100">
                <a:latin typeface="Roboto"/>
                <a:ea typeface="Roboto"/>
                <a:cs typeface="Roboto"/>
                <a:sym typeface="Roboto"/>
              </a:rPr>
              <a:t>queue:</a:t>
            </a:r>
            <a:endParaRPr sz="1100">
              <a:latin typeface="Roboto"/>
              <a:ea typeface="Roboto"/>
              <a:cs typeface="Roboto"/>
              <a:sym typeface="Roboto"/>
            </a:endParaRPr>
          </a:p>
        </p:txBody>
      </p:sp>
      <p:sp>
        <p:nvSpPr>
          <p:cNvPr id="1952" name="Google Shape;1952;p80"/>
          <p:cNvSpPr txBox="1"/>
          <p:nvPr/>
        </p:nvSpPr>
        <p:spPr>
          <a:xfrm>
            <a:off x="5970550" y="3095600"/>
            <a:ext cx="1235400" cy="207300"/>
          </a:xfrm>
          <a:prstGeom prst="rect">
            <a:avLst/>
          </a:prstGeom>
          <a:noFill/>
          <a:ln>
            <a:noFill/>
          </a:ln>
        </p:spPr>
        <p:txBody>
          <a:bodyPr anchorCtr="0" anchor="ctr" bIns="91425" lIns="54000" spcFirstLastPara="1" rIns="91425" wrap="square" tIns="91425">
            <a:noAutofit/>
          </a:bodyPr>
          <a:lstStyle/>
          <a:p>
            <a:pPr indent="0" lvl="0" marL="0" rtl="0" algn="l">
              <a:spcBef>
                <a:spcPts val="0"/>
              </a:spcBef>
              <a:spcAft>
                <a:spcPts val="0"/>
              </a:spcAft>
              <a:buNone/>
            </a:pPr>
            <a:r>
              <a:rPr lang="en-GB" sz="1100">
                <a:latin typeface="Roboto"/>
                <a:ea typeface="Roboto"/>
                <a:cs typeface="Roboto"/>
                <a:sym typeface="Roboto"/>
              </a:rPr>
              <a:t>on zil_commit():</a:t>
            </a:r>
            <a:endParaRPr sz="1100">
              <a:latin typeface="Roboto"/>
              <a:ea typeface="Roboto"/>
              <a:cs typeface="Roboto"/>
              <a:sym typeface="Roboto"/>
            </a:endParaRPr>
          </a:p>
        </p:txBody>
      </p:sp>
      <p:cxnSp>
        <p:nvCxnSpPr>
          <p:cNvPr id="1953" name="Google Shape;1953;p80"/>
          <p:cNvCxnSpPr>
            <a:stCxn id="1943" idx="1"/>
            <a:endCxn id="1938" idx="0"/>
          </p:cNvCxnSpPr>
          <p:nvPr/>
        </p:nvCxnSpPr>
        <p:spPr>
          <a:xfrm>
            <a:off x="6107050" y="3501625"/>
            <a:ext cx="419400" cy="944400"/>
          </a:xfrm>
          <a:prstGeom prst="curvedConnector4">
            <a:avLst>
              <a:gd fmla="val -56778" name="adj1"/>
              <a:gd fmla="val 59589" name="adj2"/>
            </a:avLst>
          </a:prstGeom>
          <a:noFill/>
          <a:ln cap="flat" cmpd="sng" w="9525">
            <a:solidFill>
              <a:schemeClr val="dk2"/>
            </a:solidFill>
            <a:prstDash val="solid"/>
            <a:round/>
            <a:headEnd len="med" w="med" type="none"/>
            <a:tailEnd len="med" w="med" type="none"/>
          </a:ln>
        </p:spPr>
      </p:cxnSp>
      <p:sp>
        <p:nvSpPr>
          <p:cNvPr id="1954" name="Google Shape;1954;p80"/>
          <p:cNvSpPr/>
          <p:nvPr/>
        </p:nvSpPr>
        <p:spPr>
          <a:xfrm>
            <a:off x="7325000" y="3491775"/>
            <a:ext cx="1055700" cy="207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Roboto"/>
                <a:ea typeface="Roboto"/>
                <a:cs typeface="Roboto"/>
                <a:sym typeface="Roboto"/>
              </a:rPr>
              <a:t>dirty bufs</a:t>
            </a:r>
            <a:endParaRPr sz="1000">
              <a:latin typeface="Roboto"/>
              <a:ea typeface="Roboto"/>
              <a:cs typeface="Roboto"/>
              <a:sym typeface="Roboto"/>
            </a:endParaRPr>
          </a:p>
        </p:txBody>
      </p:sp>
      <p:cxnSp>
        <p:nvCxnSpPr>
          <p:cNvPr id="1955" name="Google Shape;1955;p80"/>
          <p:cNvCxnSpPr>
            <a:stCxn id="1954" idx="2"/>
            <a:endCxn id="1937" idx="0"/>
          </p:cNvCxnSpPr>
          <p:nvPr/>
        </p:nvCxnSpPr>
        <p:spPr>
          <a:xfrm rot="5400000">
            <a:off x="7442300" y="4035525"/>
            <a:ext cx="747000" cy="74100"/>
          </a:xfrm>
          <a:prstGeom prst="curvedConnector3">
            <a:avLst>
              <a:gd fmla="val 49992" name="adj1"/>
            </a:avLst>
          </a:prstGeom>
          <a:noFill/>
          <a:ln cap="flat" cmpd="sng" w="9525">
            <a:solidFill>
              <a:schemeClr val="dk2"/>
            </a:solidFill>
            <a:prstDash val="solid"/>
            <a:round/>
            <a:headEnd len="med" w="med" type="none"/>
            <a:tailEnd len="med" w="med" type="none"/>
          </a:ln>
        </p:spPr>
      </p:cxnSp>
      <p:sp>
        <p:nvSpPr>
          <p:cNvPr id="1956" name="Google Shape;1956;p80"/>
          <p:cNvSpPr txBox="1"/>
          <p:nvPr/>
        </p:nvSpPr>
        <p:spPr>
          <a:xfrm>
            <a:off x="7778750" y="3685300"/>
            <a:ext cx="1473000" cy="354000"/>
          </a:xfrm>
          <a:prstGeom prst="rect">
            <a:avLst/>
          </a:prstGeom>
          <a:noFill/>
          <a:ln>
            <a:noFill/>
          </a:ln>
        </p:spPr>
        <p:txBody>
          <a:bodyPr anchorCtr="0" anchor="t" bIns="91425" lIns="91425" spcFirstLastPara="1" rIns="91425" wrap="square" tIns="18000">
            <a:noAutofit/>
          </a:bodyPr>
          <a:lstStyle/>
          <a:p>
            <a:pPr indent="0" lvl="0" marL="0" rtl="0" algn="l">
              <a:spcBef>
                <a:spcPts val="0"/>
              </a:spcBef>
              <a:spcAft>
                <a:spcPts val="0"/>
              </a:spcAft>
              <a:buNone/>
            </a:pPr>
            <a:r>
              <a:rPr lang="en-GB" sz="1000">
                <a:latin typeface="Roboto"/>
                <a:ea typeface="Roboto"/>
                <a:cs typeface="Roboto"/>
                <a:sym typeface="Roboto"/>
              </a:rPr>
              <a:t>background</a:t>
            </a:r>
            <a:br>
              <a:rPr lang="en-GB" sz="1000">
                <a:latin typeface="Roboto"/>
                <a:ea typeface="Roboto"/>
                <a:cs typeface="Roboto"/>
                <a:sym typeface="Roboto"/>
              </a:rPr>
            </a:br>
            <a:r>
              <a:rPr lang="en-GB" sz="1000">
                <a:latin typeface="Roboto"/>
                <a:ea typeface="Roboto"/>
                <a:cs typeface="Roboto"/>
                <a:sym typeface="Roboto"/>
              </a:rPr>
              <a:t>sync to disk</a:t>
            </a:r>
            <a:endParaRPr sz="1000">
              <a:latin typeface="Roboto"/>
              <a:ea typeface="Roboto"/>
              <a:cs typeface="Roboto"/>
              <a:sym typeface="Roboto"/>
            </a:endParaRPr>
          </a:p>
        </p:txBody>
      </p:sp>
      <p:sp>
        <p:nvSpPr>
          <p:cNvPr id="1957" name="Google Shape;1957;p80"/>
          <p:cNvSpPr txBox="1"/>
          <p:nvPr/>
        </p:nvSpPr>
        <p:spPr>
          <a:xfrm>
            <a:off x="7325000" y="2554075"/>
            <a:ext cx="1055700" cy="507300"/>
          </a:xfrm>
          <a:prstGeom prst="rect">
            <a:avLst/>
          </a:prstGeom>
          <a:noFill/>
          <a:ln cap="flat" cmpd="sng" w="9525">
            <a:solidFill>
              <a:srgbClr val="666666"/>
            </a:solidFill>
            <a:prstDash val="solid"/>
            <a:round/>
            <a:headEnd len="sm" w="sm" type="none"/>
            <a:tailEnd len="sm" w="sm" type="none"/>
          </a:ln>
        </p:spPr>
        <p:txBody>
          <a:bodyPr anchorCtr="0" anchor="t" bIns="18000" lIns="18000" spcFirstLastPara="1" rIns="91425" wrap="square" tIns="18000">
            <a:noAutofit/>
          </a:bodyPr>
          <a:lstStyle/>
          <a:p>
            <a:pPr indent="0" lvl="0" marL="0" rtl="0" algn="l">
              <a:spcBef>
                <a:spcPts val="0"/>
              </a:spcBef>
              <a:spcAft>
                <a:spcPts val="0"/>
              </a:spcAft>
              <a:buNone/>
            </a:pPr>
            <a:r>
              <a:rPr lang="en-GB" sz="1000">
                <a:latin typeface="Roboto Mono"/>
                <a:ea typeface="Roboto Mono"/>
                <a:cs typeface="Roboto Mono"/>
                <a:sym typeface="Roboto Mono"/>
              </a:rPr>
              <a:t>allocate / dirty ARC buffers</a:t>
            </a:r>
            <a:endParaRPr sz="1000">
              <a:latin typeface="Roboto Mono"/>
              <a:ea typeface="Roboto Mono"/>
              <a:cs typeface="Roboto Mono"/>
              <a:sym typeface="Roboto Mono"/>
            </a:endParaRPr>
          </a:p>
        </p:txBody>
      </p:sp>
      <p:cxnSp>
        <p:nvCxnSpPr>
          <p:cNvPr id="1958" name="Google Shape;1958;p80"/>
          <p:cNvCxnSpPr>
            <a:stCxn id="1950" idx="2"/>
            <a:endCxn id="1935" idx="0"/>
          </p:cNvCxnSpPr>
          <p:nvPr/>
        </p:nvCxnSpPr>
        <p:spPr>
          <a:xfrm flipH="1" rot="-5400000">
            <a:off x="7727450" y="2220900"/>
            <a:ext cx="251400" cy="600"/>
          </a:xfrm>
          <a:prstGeom prst="curvedConnector3">
            <a:avLst>
              <a:gd fmla="val 49975" name="adj1"/>
            </a:avLst>
          </a:prstGeom>
          <a:noFill/>
          <a:ln cap="flat" cmpd="sng" w="9525">
            <a:solidFill>
              <a:schemeClr val="dk2"/>
            </a:solidFill>
            <a:prstDash val="solid"/>
            <a:round/>
            <a:headEnd len="med" w="med" type="none"/>
            <a:tailEnd len="med" w="med" type="none"/>
          </a:ln>
        </p:spPr>
      </p:cxnSp>
      <p:cxnSp>
        <p:nvCxnSpPr>
          <p:cNvPr id="1959" name="Google Shape;1959;p80"/>
          <p:cNvCxnSpPr>
            <a:stCxn id="1957" idx="2"/>
            <a:endCxn id="1936" idx="0"/>
          </p:cNvCxnSpPr>
          <p:nvPr/>
        </p:nvCxnSpPr>
        <p:spPr>
          <a:xfrm flipH="1" rot="-5400000">
            <a:off x="7782350" y="3131875"/>
            <a:ext cx="141600" cy="600"/>
          </a:xfrm>
          <a:prstGeom prst="curvedConnector3">
            <a:avLst>
              <a:gd fmla="val 49965" name="adj1"/>
            </a:avLst>
          </a:prstGeom>
          <a:noFill/>
          <a:ln cap="flat" cmpd="sng" w="9525">
            <a:solidFill>
              <a:schemeClr val="dk2"/>
            </a:solidFill>
            <a:prstDash val="solid"/>
            <a:round/>
            <a:headEnd len="med" w="med" type="none"/>
            <a:tailEnd len="med" w="med" type="none"/>
          </a:ln>
        </p:spPr>
      </p:cxnSp>
      <p:cxnSp>
        <p:nvCxnSpPr>
          <p:cNvPr id="1960" name="Google Shape;1960;p80"/>
          <p:cNvCxnSpPr>
            <a:stCxn id="1949" idx="2"/>
            <a:endCxn id="1942" idx="0"/>
          </p:cNvCxnSpPr>
          <p:nvPr/>
        </p:nvCxnSpPr>
        <p:spPr>
          <a:xfrm flipH="1" rot="-5400000">
            <a:off x="6460450" y="2223300"/>
            <a:ext cx="256200" cy="600"/>
          </a:xfrm>
          <a:prstGeom prst="curvedConnector3">
            <a:avLst>
              <a:gd fmla="val 49971" name="adj1"/>
            </a:avLst>
          </a:prstGeom>
          <a:noFill/>
          <a:ln cap="flat" cmpd="sng" w="9525">
            <a:solidFill>
              <a:schemeClr val="dk2"/>
            </a:solidFill>
            <a:prstDash val="solid"/>
            <a:round/>
            <a:headEnd len="med" w="med" type="none"/>
            <a:tailEnd len="med" w="med" type="none"/>
          </a:ln>
        </p:spPr>
      </p:cxnSp>
      <p:sp>
        <p:nvSpPr>
          <p:cNvPr id="1961" name="Google Shape;1961;p80"/>
          <p:cNvSpPr txBox="1"/>
          <p:nvPr/>
        </p:nvSpPr>
        <p:spPr>
          <a:xfrm>
            <a:off x="4672825" y="3457075"/>
            <a:ext cx="1235400" cy="68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a:latin typeface="Roboto"/>
                <a:ea typeface="Roboto"/>
                <a:cs typeface="Roboto"/>
                <a:sym typeface="Roboto"/>
              </a:rPr>
              <a:t>whenever sync semantics are required</a:t>
            </a:r>
            <a:endParaRPr sz="1000">
              <a:latin typeface="Roboto"/>
              <a:ea typeface="Roboto"/>
              <a:cs typeface="Roboto"/>
              <a:sym typeface="Roboto"/>
            </a:endParaRPr>
          </a:p>
        </p:txBody>
      </p:sp>
      <p:sp>
        <p:nvSpPr>
          <p:cNvPr id="1962" name="Google Shape;1962;p80"/>
          <p:cNvSpPr txBox="1"/>
          <p:nvPr/>
        </p:nvSpPr>
        <p:spPr>
          <a:xfrm>
            <a:off x="422625" y="3399750"/>
            <a:ext cx="4420500" cy="14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lang="en-GB" sz="1600">
                <a:solidFill>
                  <a:schemeClr val="dk1"/>
                </a:solidFill>
                <a:latin typeface="Roboto"/>
                <a:ea typeface="Roboto"/>
                <a:cs typeface="Roboto"/>
                <a:sym typeface="Roboto"/>
              </a:rPr>
              <a:t>A background thread periodically writes a new version of the on-disk state to the main pool.</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The update is made atomically.</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The update invalidates log entries whose effects were persisted as part of the update.</a:t>
            </a:r>
            <a:endParaRPr sz="1600">
              <a:solidFill>
                <a:schemeClr val="dk1"/>
              </a:solidFill>
              <a:latin typeface="Roboto"/>
              <a:ea typeface="Roboto"/>
              <a:cs typeface="Roboto"/>
              <a:sym typeface="Robo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81"/>
          <p:cNvSpPr txBox="1"/>
          <p:nvPr>
            <p:ph idx="4294967295" type="ctrTitle"/>
          </p:nvPr>
        </p:nvSpPr>
        <p:spPr>
          <a:xfrm>
            <a:off x="445350" y="204850"/>
            <a:ext cx="81618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Considering Optimizations</a:t>
            </a:r>
            <a:endParaRPr>
              <a:solidFill>
                <a:srgbClr val="3D85C6"/>
              </a:solidFill>
              <a:latin typeface="Roboto"/>
              <a:ea typeface="Roboto"/>
              <a:cs typeface="Roboto"/>
              <a:sym typeface="Roboto"/>
            </a:endParaRPr>
          </a:p>
        </p:txBody>
      </p:sp>
      <p:sp>
        <p:nvSpPr>
          <p:cNvPr id="1968" name="Google Shape;1968;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69" name="Google Shape;1969;p81"/>
          <p:cNvSpPr txBox="1"/>
          <p:nvPr/>
        </p:nvSpPr>
        <p:spPr>
          <a:xfrm>
            <a:off x="445350" y="1270800"/>
            <a:ext cx="8161800" cy="3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latin typeface="Roboto"/>
                <a:ea typeface="Roboto"/>
                <a:cs typeface="Roboto"/>
                <a:sym typeface="Roboto"/>
              </a:rPr>
              <a:t>Optimizing the </a:t>
            </a:r>
            <a:r>
              <a:rPr lang="en-GB" sz="1600">
                <a:solidFill>
                  <a:schemeClr val="dk1"/>
                </a:solidFill>
                <a:latin typeface="Roboto"/>
                <a:ea typeface="Roboto"/>
                <a:cs typeface="Roboto"/>
                <a:sym typeface="Roboto"/>
              </a:rPr>
              <a:t>ZIO pipeline:</a:t>
            </a:r>
            <a:endParaRPr sz="1600">
              <a:solidFill>
                <a:schemeClr val="dk1"/>
              </a:solidFill>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ZIO pipeline latency overhead is known problem; common user complaint.</a:t>
            </a:r>
            <a:br>
              <a:rPr lang="en-GB" sz="1600">
                <a:solidFill>
                  <a:schemeClr val="dk1"/>
                </a:solidFill>
                <a:latin typeface="Roboto"/>
                <a:ea typeface="Roboto"/>
                <a:cs typeface="Roboto"/>
                <a:sym typeface="Roboto"/>
              </a:rPr>
            </a:br>
            <a:r>
              <a:rPr b="1" lang="en-GB" sz="1600">
                <a:solidFill>
                  <a:schemeClr val="dk1"/>
                </a:solidFill>
                <a:latin typeface="Roboto"/>
                <a:ea typeface="Roboto"/>
                <a:cs typeface="Roboto"/>
                <a:sym typeface="Roboto"/>
              </a:rPr>
              <a:t>⇒ no low hanging fruit</a:t>
            </a:r>
            <a:endParaRPr b="1"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All other consumers of ZIO pipeline are throughput-oriented.</a:t>
            </a:r>
            <a:br>
              <a:rPr lang="en-GB" sz="1600">
                <a:solidFill>
                  <a:schemeClr val="dk1"/>
                </a:solidFill>
                <a:latin typeface="Roboto"/>
                <a:ea typeface="Roboto"/>
                <a:cs typeface="Roboto"/>
                <a:sym typeface="Roboto"/>
              </a:rPr>
            </a:br>
            <a:r>
              <a:rPr b="1" lang="en-GB" sz="1600">
                <a:solidFill>
                  <a:schemeClr val="dk1"/>
                </a:solidFill>
                <a:latin typeface="Roboto"/>
                <a:ea typeface="Roboto"/>
                <a:cs typeface="Roboto"/>
                <a:sym typeface="Roboto"/>
              </a:rPr>
              <a:t>⇒ conflicting design goals.</a:t>
            </a:r>
            <a:endParaRPr b="1" sz="1600">
              <a:solidFill>
                <a:schemeClr val="dk1"/>
              </a:solidFill>
              <a:latin typeface="Roboto"/>
              <a:ea typeface="Roboto"/>
              <a:cs typeface="Roboto"/>
              <a:sym typeface="Roboto"/>
            </a:endParaRPr>
          </a:p>
          <a:p>
            <a:pPr indent="0" lvl="0" marL="0" rtl="0" algn="l">
              <a:spcBef>
                <a:spcPts val="600"/>
              </a:spcBef>
              <a:spcAft>
                <a:spcPts val="0"/>
              </a:spcAft>
              <a:buNone/>
            </a:pPr>
            <a:r>
              <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LWB-related optimizations:</a:t>
            </a:r>
            <a:endParaRPr sz="1600">
              <a:solidFill>
                <a:schemeClr val="dk1"/>
              </a:solidFill>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PMEM allows writing log entries directly (byte-granular access!)</a:t>
            </a:r>
            <a:endParaRPr sz="1600">
              <a:solidFill>
                <a:schemeClr val="dk1"/>
              </a:solidFill>
              <a:latin typeface="Roboto"/>
              <a:ea typeface="Roboto"/>
              <a:cs typeface="Roboto"/>
              <a:sym typeface="Roboto"/>
            </a:endParaRPr>
          </a:p>
          <a:p>
            <a:pPr indent="0" lvl="0" marL="457200" rtl="0" algn="l">
              <a:spcBef>
                <a:spcPts val="600"/>
              </a:spcBef>
              <a:spcAft>
                <a:spcPts val="600"/>
              </a:spcAft>
              <a:buNone/>
            </a:pPr>
            <a:r>
              <a:rPr b="1" lang="en-GB" sz="1600">
                <a:solidFill>
                  <a:schemeClr val="dk1"/>
                </a:solidFill>
                <a:latin typeface="Roboto"/>
                <a:ea typeface="Roboto"/>
                <a:cs typeface="Roboto"/>
                <a:sym typeface="Roboto"/>
              </a:rPr>
              <a:t>⇒ LWBs are an unnecessary overhead on PMEM</a:t>
            </a:r>
            <a:endParaRPr sz="160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9"/>
          <p:cNvPicPr preferRelativeResize="0"/>
          <p:nvPr/>
        </p:nvPicPr>
        <p:blipFill>
          <a:blip r:embed="rId3">
            <a:alphaModFix/>
          </a:blip>
          <a:stretch>
            <a:fillRect/>
          </a:stretch>
        </p:blipFill>
        <p:spPr>
          <a:xfrm>
            <a:off x="4876800" y="2553050"/>
            <a:ext cx="4205250" cy="2755899"/>
          </a:xfrm>
          <a:prstGeom prst="rect">
            <a:avLst/>
          </a:prstGeom>
          <a:noFill/>
          <a:ln>
            <a:noFill/>
          </a:ln>
        </p:spPr>
      </p:pic>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6" name="Google Shape;116;p19"/>
          <p:cNvSpPr txBox="1"/>
          <p:nvPr>
            <p:ph idx="4294967295" type="ctrTitle"/>
          </p:nvPr>
        </p:nvSpPr>
        <p:spPr>
          <a:xfrm>
            <a:off x="446400" y="204825"/>
            <a:ext cx="8088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PRB: ZIL-PMEM’s Storage Substrate</a:t>
            </a:r>
            <a:endParaRPr>
              <a:latin typeface="Roboto"/>
              <a:ea typeface="Roboto"/>
              <a:cs typeface="Roboto"/>
              <a:sym typeface="Roboto"/>
            </a:endParaRPr>
          </a:p>
        </p:txBody>
      </p:sp>
      <p:sp>
        <p:nvSpPr>
          <p:cNvPr id="117" name="Google Shape;117;p19"/>
          <p:cNvSpPr txBox="1"/>
          <p:nvPr/>
        </p:nvSpPr>
        <p:spPr>
          <a:xfrm>
            <a:off x="530300" y="832900"/>
            <a:ext cx="4165500" cy="3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Responsibilities</a:t>
            </a:r>
            <a:endParaRPr b="1"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Single, pool-wide, persistent unordered set of log entries for all HDLs.</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Operations:</a:t>
            </a:r>
            <a:endParaRPr sz="1600">
              <a:solidFill>
                <a:schemeClr val="dk1"/>
              </a:solidFill>
              <a:latin typeface="Roboto"/>
              <a:ea typeface="Roboto"/>
              <a:cs typeface="Roboto"/>
              <a:sym typeface="Roboto"/>
            </a:endParaRPr>
          </a:p>
          <a:p>
            <a:pPr indent="0" lvl="0" marL="360000" rtl="0" algn="l">
              <a:spcBef>
                <a:spcPts val="600"/>
              </a:spcBef>
              <a:spcAft>
                <a:spcPts val="0"/>
              </a:spcAft>
              <a:buNone/>
            </a:pPr>
            <a:r>
              <a:rPr b="1" lang="en-GB" sz="1600">
                <a:solidFill>
                  <a:schemeClr val="dk1"/>
                </a:solidFill>
                <a:latin typeface="Roboto"/>
                <a:ea typeface="Roboto"/>
                <a:cs typeface="Roboto"/>
                <a:sym typeface="Roboto"/>
              </a:rPr>
              <a:t>write_entry</a:t>
            </a:r>
            <a:r>
              <a:rPr lang="en-GB" sz="1600">
                <a:solidFill>
                  <a:schemeClr val="dk1"/>
                </a:solidFill>
                <a:latin typeface="Roboto"/>
                <a:ea typeface="Roboto"/>
                <a:cs typeface="Roboto"/>
                <a:sym typeface="Roboto"/>
              </a:rPr>
              <a:t>(entry, txg)</a:t>
            </a:r>
            <a:endParaRPr sz="1600">
              <a:solidFill>
                <a:schemeClr val="dk1"/>
              </a:solidFill>
              <a:latin typeface="Roboto"/>
              <a:ea typeface="Roboto"/>
              <a:cs typeface="Roboto"/>
              <a:sym typeface="Roboto"/>
            </a:endParaRPr>
          </a:p>
          <a:p>
            <a:pPr indent="0" lvl="0" marL="540000" rtl="0" algn="l">
              <a:spcBef>
                <a:spcPts val="600"/>
              </a:spcBef>
              <a:spcAft>
                <a:spcPts val="0"/>
              </a:spcAft>
              <a:buNone/>
            </a:pPr>
            <a:r>
              <a:rPr lang="en-GB" sz="1600">
                <a:solidFill>
                  <a:schemeClr val="dk1"/>
                </a:solidFill>
                <a:latin typeface="Roboto"/>
                <a:ea typeface="Roboto"/>
                <a:cs typeface="Roboto"/>
                <a:sym typeface="Roboto"/>
              </a:rPr>
              <a:t>Store entry; lives until </a:t>
            </a:r>
            <a:r>
              <a:rPr i="1" lang="en-GB" sz="1600">
                <a:solidFill>
                  <a:schemeClr val="dk1"/>
                </a:solidFill>
                <a:latin typeface="Roboto"/>
                <a:ea typeface="Roboto"/>
                <a:cs typeface="Roboto"/>
                <a:sym typeface="Roboto"/>
              </a:rPr>
              <a:t>txg</a:t>
            </a:r>
            <a:r>
              <a:rPr lang="en-GB" sz="1600">
                <a:solidFill>
                  <a:schemeClr val="dk1"/>
                </a:solidFill>
                <a:latin typeface="Roboto"/>
                <a:ea typeface="Roboto"/>
                <a:cs typeface="Roboto"/>
                <a:sym typeface="Roboto"/>
              </a:rPr>
              <a:t> is gc’ed</a:t>
            </a:r>
            <a:endParaRPr sz="1600">
              <a:solidFill>
                <a:schemeClr val="dk1"/>
              </a:solidFill>
              <a:latin typeface="Roboto"/>
              <a:ea typeface="Roboto"/>
              <a:cs typeface="Roboto"/>
              <a:sym typeface="Roboto"/>
            </a:endParaRPr>
          </a:p>
          <a:p>
            <a:pPr indent="0" lvl="0" marL="360000" rtl="0" algn="l">
              <a:spcBef>
                <a:spcPts val="600"/>
              </a:spcBef>
              <a:spcAft>
                <a:spcPts val="0"/>
              </a:spcAft>
              <a:buNone/>
            </a:pPr>
            <a:r>
              <a:rPr b="1" lang="en-GB" sz="1600">
                <a:solidFill>
                  <a:schemeClr val="dk1"/>
                </a:solidFill>
                <a:latin typeface="Roboto"/>
                <a:ea typeface="Roboto"/>
                <a:cs typeface="Roboto"/>
                <a:sym typeface="Roboto"/>
              </a:rPr>
              <a:t>scan</a:t>
            </a:r>
            <a:r>
              <a:rPr lang="en-GB" sz="1600">
                <a:solidFill>
                  <a:schemeClr val="dk1"/>
                </a:solidFill>
                <a:latin typeface="Roboto"/>
                <a:ea typeface="Roboto"/>
                <a:cs typeface="Roboto"/>
                <a:sym typeface="Roboto"/>
              </a:rPr>
              <a:t>(callback)</a:t>
            </a:r>
            <a:endParaRPr sz="1600">
              <a:solidFill>
                <a:schemeClr val="dk1"/>
              </a:solidFill>
              <a:latin typeface="Roboto"/>
              <a:ea typeface="Roboto"/>
              <a:cs typeface="Roboto"/>
              <a:sym typeface="Roboto"/>
            </a:endParaRPr>
          </a:p>
          <a:p>
            <a:pPr indent="0" lvl="0" marL="540000" rtl="0" algn="l">
              <a:spcBef>
                <a:spcPts val="600"/>
              </a:spcBef>
              <a:spcAft>
                <a:spcPts val="0"/>
              </a:spcAft>
              <a:buNone/>
            </a:pPr>
            <a:r>
              <a:rPr lang="en-GB" sz="1600">
                <a:solidFill>
                  <a:schemeClr val="dk1"/>
                </a:solidFill>
                <a:latin typeface="Roboto"/>
                <a:ea typeface="Roboto"/>
                <a:cs typeface="Roboto"/>
                <a:sym typeface="Roboto"/>
              </a:rPr>
              <a:t>Iterate over all entries;</a:t>
            </a:r>
            <a:br>
              <a:rPr lang="en-GB" sz="1600">
                <a:solidFill>
                  <a:schemeClr val="dk1"/>
                </a:solidFill>
                <a:latin typeface="Roboto"/>
                <a:ea typeface="Roboto"/>
                <a:cs typeface="Roboto"/>
                <a:sym typeface="Roboto"/>
              </a:rPr>
            </a:br>
            <a:r>
              <a:rPr lang="en-GB" sz="1600">
                <a:solidFill>
                  <a:schemeClr val="dk1"/>
                </a:solidFill>
                <a:latin typeface="Roboto"/>
                <a:ea typeface="Roboto"/>
                <a:cs typeface="Roboto"/>
                <a:sym typeface="Roboto"/>
              </a:rPr>
              <a:t>Skip corrupted entries.</a:t>
            </a:r>
            <a:endParaRPr sz="1600">
              <a:solidFill>
                <a:schemeClr val="dk1"/>
              </a:solidFill>
              <a:latin typeface="Roboto"/>
              <a:ea typeface="Roboto"/>
              <a:cs typeface="Roboto"/>
              <a:sym typeface="Roboto"/>
            </a:endParaRPr>
          </a:p>
          <a:p>
            <a:pPr indent="0" lvl="0" marL="360000" rtl="0" algn="l">
              <a:spcBef>
                <a:spcPts val="600"/>
              </a:spcBef>
              <a:spcAft>
                <a:spcPts val="0"/>
              </a:spcAft>
              <a:buNone/>
            </a:pPr>
            <a:r>
              <a:rPr b="1" lang="en-GB" sz="1600">
                <a:solidFill>
                  <a:schemeClr val="dk1"/>
                </a:solidFill>
                <a:latin typeface="Roboto"/>
                <a:ea typeface="Roboto"/>
                <a:cs typeface="Roboto"/>
                <a:sym typeface="Roboto"/>
              </a:rPr>
              <a:t>garbage_collect</a:t>
            </a:r>
            <a:r>
              <a:rPr lang="en-GB" sz="1600">
                <a:solidFill>
                  <a:schemeClr val="dk1"/>
                </a:solidFill>
                <a:latin typeface="Roboto"/>
                <a:ea typeface="Roboto"/>
                <a:cs typeface="Roboto"/>
                <a:sym typeface="Roboto"/>
              </a:rPr>
              <a:t>(txg)</a:t>
            </a:r>
            <a:endParaRPr sz="1600">
              <a:solidFill>
                <a:schemeClr val="dk1"/>
              </a:solidFill>
              <a:latin typeface="Roboto"/>
              <a:ea typeface="Roboto"/>
              <a:cs typeface="Roboto"/>
              <a:sym typeface="Roboto"/>
            </a:endParaRPr>
          </a:p>
          <a:p>
            <a:pPr indent="0" lvl="0" marL="540000" rtl="0" algn="l">
              <a:spcBef>
                <a:spcPts val="600"/>
              </a:spcBef>
              <a:spcAft>
                <a:spcPts val="0"/>
              </a:spcAft>
              <a:buNone/>
            </a:pPr>
            <a:r>
              <a:rPr lang="en-GB" sz="1600">
                <a:solidFill>
                  <a:schemeClr val="dk1"/>
                </a:solidFill>
                <a:latin typeface="Roboto"/>
                <a:ea typeface="Roboto"/>
                <a:cs typeface="Roboto"/>
                <a:sym typeface="Roboto"/>
              </a:rPr>
              <a:t>Remove all entries ≤ </a:t>
            </a:r>
            <a:r>
              <a:rPr i="1" lang="en-GB" sz="1600">
                <a:solidFill>
                  <a:schemeClr val="dk1"/>
                </a:solidFill>
                <a:latin typeface="Roboto"/>
                <a:ea typeface="Roboto"/>
                <a:cs typeface="Roboto"/>
                <a:sym typeface="Roboto"/>
              </a:rPr>
              <a:t>txg</a:t>
            </a:r>
            <a:endParaRPr i="1" sz="1600">
              <a:solidFill>
                <a:schemeClr val="dk1"/>
              </a:solidFill>
              <a:latin typeface="Roboto"/>
              <a:ea typeface="Roboto"/>
              <a:cs typeface="Roboto"/>
              <a:sym typeface="Roboto"/>
            </a:endParaRPr>
          </a:p>
          <a:p>
            <a:pPr indent="0" lvl="0" marL="360000" rtl="0" algn="l">
              <a:spcBef>
                <a:spcPts val="600"/>
              </a:spcBef>
              <a:spcAft>
                <a:spcPts val="0"/>
              </a:spcAft>
              <a:buNone/>
            </a:pPr>
            <a:r>
              <a:t/>
            </a:r>
            <a:endParaRPr b="1" sz="1600">
              <a:solidFill>
                <a:schemeClr val="dk1"/>
              </a:solidFill>
              <a:latin typeface="Roboto"/>
              <a:ea typeface="Roboto"/>
              <a:cs typeface="Roboto"/>
              <a:sym typeface="Roboto"/>
            </a:endParaRPr>
          </a:p>
          <a:p>
            <a:pPr indent="0" lvl="0" marL="14400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118" name="Google Shape;118;p19"/>
          <p:cNvSpPr txBox="1"/>
          <p:nvPr/>
        </p:nvSpPr>
        <p:spPr>
          <a:xfrm>
            <a:off x="5026100" y="832900"/>
            <a:ext cx="4165500" cy="17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Simple In-PMEM Format</a:t>
            </a:r>
            <a:endParaRPr b="1"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Partition PMEM into chunks.</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Chunks contain contiguous append-only sequence of variable-length log entries.</a:t>
            </a:r>
            <a:endParaRPr sz="1600">
              <a:solidFill>
                <a:schemeClr val="dk1"/>
              </a:solidFill>
              <a:latin typeface="Roboto"/>
              <a:ea typeface="Roboto"/>
              <a:cs typeface="Roboto"/>
              <a:sym typeface="Roboto"/>
            </a:endParaRPr>
          </a:p>
          <a:p>
            <a:pPr indent="0" lvl="0" marL="144000" rtl="0" algn="l">
              <a:spcBef>
                <a:spcPts val="600"/>
              </a:spcBef>
              <a:spcAft>
                <a:spcPts val="0"/>
              </a:spcAft>
              <a:buNone/>
            </a:pPr>
            <a:r>
              <a:rPr lang="en-GB" sz="1600">
                <a:solidFill>
                  <a:schemeClr val="dk1"/>
                </a:solidFill>
                <a:latin typeface="Roboto"/>
                <a:ea typeface="Roboto"/>
                <a:cs typeface="Roboto"/>
                <a:sym typeface="Roboto"/>
              </a:rPr>
              <a:t>Garbage collection empties chunk by resetting sequence.</a:t>
            </a:r>
            <a:endParaRPr sz="1600">
              <a:solidFill>
                <a:schemeClr val="dk1"/>
              </a:solidFill>
              <a:latin typeface="Roboto"/>
              <a:ea typeface="Roboto"/>
              <a:cs typeface="Roboto"/>
              <a:sym typeface="Roboto"/>
            </a:endParaRPr>
          </a:p>
          <a:p>
            <a:pPr indent="0" lvl="0" marL="0" rtl="0" algn="l">
              <a:spcBef>
                <a:spcPts val="600"/>
              </a:spcBef>
              <a:spcAft>
                <a:spcPts val="0"/>
              </a:spcAft>
              <a:buNone/>
            </a:pPr>
            <a:r>
              <a:t/>
            </a:r>
            <a:endParaRPr b="1" sz="1600">
              <a:solidFill>
                <a:schemeClr val="dk1"/>
              </a:solidFill>
              <a:latin typeface="Roboto"/>
              <a:ea typeface="Roboto"/>
              <a:cs typeface="Roboto"/>
              <a:sym typeface="Roboto"/>
            </a:endParaRPr>
          </a:p>
          <a:p>
            <a:pPr indent="0" lvl="0" marL="144000" rtl="0" algn="l">
              <a:spcBef>
                <a:spcPts val="600"/>
              </a:spcBef>
              <a:spcAft>
                <a:spcPts val="600"/>
              </a:spcAft>
              <a:buNone/>
            </a:pPr>
            <a:r>
              <a:t/>
            </a:r>
            <a:endParaRPr sz="16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cxnSp>
        <p:nvCxnSpPr>
          <p:cNvPr id="1974" name="Google Shape;1974;p82"/>
          <p:cNvCxnSpPr/>
          <p:nvPr/>
        </p:nvCxnSpPr>
        <p:spPr>
          <a:xfrm>
            <a:off x="325375" y="3285525"/>
            <a:ext cx="8597100" cy="0"/>
          </a:xfrm>
          <a:prstGeom prst="straightConnector1">
            <a:avLst/>
          </a:prstGeom>
          <a:noFill/>
          <a:ln cap="flat" cmpd="sng" w="9525">
            <a:solidFill>
              <a:schemeClr val="dk2"/>
            </a:solidFill>
            <a:prstDash val="solid"/>
            <a:round/>
            <a:headEnd len="med" w="med" type="none"/>
            <a:tailEnd len="med" w="med" type="none"/>
          </a:ln>
        </p:spPr>
      </p:cxnSp>
      <p:sp>
        <p:nvSpPr>
          <p:cNvPr id="1975" name="Google Shape;1975;p82"/>
          <p:cNvSpPr txBox="1"/>
          <p:nvPr/>
        </p:nvSpPr>
        <p:spPr>
          <a:xfrm>
            <a:off x="450600" y="3361850"/>
            <a:ext cx="8293500" cy="15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chemeClr val="dk1"/>
                </a:solidFill>
                <a:latin typeface="Roboto"/>
                <a:ea typeface="Roboto"/>
                <a:cs typeface="Roboto"/>
                <a:sym typeface="Roboto"/>
              </a:rPr>
              <a:t>ZIO </a:t>
            </a:r>
            <a:r>
              <a:rPr lang="en-GB" sz="1600">
                <a:solidFill>
                  <a:schemeClr val="dk1"/>
                </a:solidFill>
                <a:latin typeface="Roboto"/>
                <a:ea typeface="Roboto"/>
                <a:cs typeface="Roboto"/>
                <a:sym typeface="Roboto"/>
              </a:rPr>
              <a:t>is ZFS’s unified infrastructure for performing block IO to the OS block device driver</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Many distinguishing features are implemented here: transparent data and metadata checksumming, compression, deduplication, encryption, raidz.</a:t>
            </a:r>
            <a:endParaRPr sz="1600">
              <a:solidFill>
                <a:schemeClr val="dk1"/>
              </a:solidFill>
              <a:latin typeface="Roboto"/>
              <a:ea typeface="Roboto"/>
              <a:cs typeface="Roboto"/>
              <a:sym typeface="Roboto"/>
            </a:endParaRPr>
          </a:p>
          <a:p>
            <a:pPr indent="0" lvl="0" marL="0" rtl="0" algn="l">
              <a:spcBef>
                <a:spcPts val="600"/>
              </a:spcBef>
              <a:spcAft>
                <a:spcPts val="0"/>
              </a:spcAft>
              <a:buNone/>
            </a:pPr>
            <a:r>
              <a:rPr lang="en-GB" sz="1600">
                <a:solidFill>
                  <a:schemeClr val="dk1"/>
                </a:solidFill>
                <a:latin typeface="Roboto"/>
                <a:ea typeface="Roboto"/>
                <a:cs typeface="Roboto"/>
                <a:sym typeface="Roboto"/>
              </a:rPr>
              <a:t>Major users of ZIO pipeline are </a:t>
            </a:r>
            <a:r>
              <a:rPr b="1" lang="en-GB" sz="1600">
                <a:solidFill>
                  <a:schemeClr val="dk1"/>
                </a:solidFill>
                <a:latin typeface="Roboto"/>
                <a:ea typeface="Roboto"/>
                <a:cs typeface="Roboto"/>
                <a:sym typeface="Roboto"/>
              </a:rPr>
              <a:t>throughput-oriented</a:t>
            </a:r>
            <a:r>
              <a:rPr lang="en-GB" sz="1600">
                <a:solidFill>
                  <a:schemeClr val="dk1"/>
                </a:solidFill>
                <a:latin typeface="Roboto"/>
                <a:ea typeface="Roboto"/>
                <a:cs typeface="Roboto"/>
                <a:sym typeface="Roboto"/>
              </a:rPr>
              <a:t>.</a:t>
            </a:r>
            <a:br>
              <a:rPr lang="en-GB" sz="1600">
                <a:solidFill>
                  <a:schemeClr val="dk1"/>
                </a:solidFill>
                <a:latin typeface="Roboto"/>
                <a:ea typeface="Roboto"/>
                <a:cs typeface="Roboto"/>
                <a:sym typeface="Roboto"/>
              </a:rPr>
            </a:br>
            <a:r>
              <a:rPr b="1" lang="en-GB" sz="1600">
                <a:solidFill>
                  <a:schemeClr val="dk1"/>
                </a:solidFill>
                <a:latin typeface="Roboto"/>
                <a:ea typeface="Roboto"/>
                <a:cs typeface="Roboto"/>
                <a:sym typeface="Roboto"/>
              </a:rPr>
              <a:t>The ZIL is the only latency-sensitive consumer.</a:t>
            </a:r>
            <a:endParaRPr sz="1600">
              <a:solidFill>
                <a:schemeClr val="dk1"/>
              </a:solidFill>
              <a:latin typeface="Roboto"/>
              <a:ea typeface="Roboto"/>
              <a:cs typeface="Roboto"/>
              <a:sym typeface="Roboto"/>
            </a:endParaRPr>
          </a:p>
          <a:p>
            <a:pPr indent="0" lvl="0" marL="0" rtl="0" algn="l">
              <a:spcBef>
                <a:spcPts val="600"/>
              </a:spcBef>
              <a:spcAft>
                <a:spcPts val="600"/>
              </a:spcAft>
              <a:buNone/>
            </a:pPr>
            <a:r>
              <a:t/>
            </a:r>
            <a:endParaRPr sz="1600">
              <a:solidFill>
                <a:schemeClr val="dk1"/>
              </a:solidFill>
              <a:latin typeface="Roboto"/>
              <a:ea typeface="Roboto"/>
              <a:cs typeface="Roboto"/>
              <a:sym typeface="Roboto"/>
            </a:endParaRPr>
          </a:p>
        </p:txBody>
      </p:sp>
      <p:sp>
        <p:nvSpPr>
          <p:cNvPr id="1976" name="Google Shape;1976;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83"/>
          <p:cNvSpPr txBox="1"/>
          <p:nvPr>
            <p:ph idx="4294967295" type="ctrTitle"/>
          </p:nvPr>
        </p:nvSpPr>
        <p:spPr>
          <a:xfrm>
            <a:off x="446400" y="204825"/>
            <a:ext cx="8211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(5) TXG Sync Complications</a:t>
            </a:r>
            <a:endParaRPr>
              <a:solidFill>
                <a:srgbClr val="000000"/>
              </a:solidFill>
              <a:latin typeface="Roboto"/>
              <a:ea typeface="Roboto"/>
              <a:cs typeface="Roboto"/>
              <a:sym typeface="Roboto"/>
            </a:endParaRPr>
          </a:p>
        </p:txBody>
      </p:sp>
      <p:sp>
        <p:nvSpPr>
          <p:cNvPr id="1982" name="Google Shape;1982;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83" name="Google Shape;1983;p83"/>
          <p:cNvSpPr txBox="1"/>
          <p:nvPr/>
        </p:nvSpPr>
        <p:spPr>
          <a:xfrm>
            <a:off x="525600" y="796275"/>
            <a:ext cx="8253000" cy="39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The ZFS on-disk format is a merkle tree rooted at the superblock. </a:t>
            </a:r>
            <a:endParaRPr sz="1600">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rPr lang="en-GB" sz="1600">
                <a:solidFill>
                  <a:schemeClr val="dk1"/>
                </a:solidFill>
                <a:latin typeface="Roboto"/>
                <a:ea typeface="Roboto"/>
                <a:cs typeface="Roboto"/>
                <a:sym typeface="Roboto"/>
              </a:rPr>
              <a:t>Once sufficient changes to the ZFS in-DRAM state have accumulated (or every 5 seconds) a new merkle tree is written out copy-on-write, except for the uberblock which is updated atomically in-place**.  This process is called “txg sync”. </a:t>
            </a:r>
            <a:r>
              <a:rPr i="1" lang="en-GB" sz="1600">
                <a:solidFill>
                  <a:schemeClr val="dk1"/>
                </a:solidFill>
                <a:latin typeface="Roboto"/>
                <a:ea typeface="Roboto"/>
                <a:cs typeface="Roboto"/>
                <a:sym typeface="Roboto"/>
              </a:rPr>
              <a:t>Txg</a:t>
            </a:r>
            <a:r>
              <a:rPr lang="en-GB" sz="1600">
                <a:solidFill>
                  <a:schemeClr val="dk1"/>
                </a:solidFill>
                <a:latin typeface="Roboto"/>
                <a:ea typeface="Roboto"/>
                <a:cs typeface="Roboto"/>
                <a:sym typeface="Roboto"/>
              </a:rPr>
              <a:t> stands for transaction group; a monotonically increasing u64.</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Updates to ZFS in-DRAM state are always scoped to a txg. </a:t>
            </a:r>
            <a:r>
              <a:rPr lang="en-GB" sz="1600">
                <a:solidFill>
                  <a:schemeClr val="dk1"/>
                </a:solidFill>
                <a:latin typeface="Roboto"/>
                <a:ea typeface="Roboto"/>
                <a:cs typeface="Roboto"/>
                <a:sym typeface="Roboto"/>
              </a:rPr>
              <a:t>At any given point in time there are three txgs in-flight:</a:t>
            </a:r>
            <a:endParaRPr sz="1600">
              <a:solidFill>
                <a:schemeClr val="dk1"/>
              </a:solidFill>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solidFill>
                  <a:schemeClr val="dk1"/>
                </a:solidFill>
                <a:latin typeface="Roboto"/>
                <a:ea typeface="Roboto"/>
                <a:cs typeface="Roboto"/>
                <a:sym typeface="Roboto"/>
              </a:rPr>
              <a:t>The </a:t>
            </a:r>
            <a:r>
              <a:rPr b="1" lang="en-GB" sz="1600">
                <a:solidFill>
                  <a:schemeClr val="dk1"/>
                </a:solidFill>
                <a:latin typeface="Roboto"/>
                <a:ea typeface="Roboto"/>
                <a:cs typeface="Roboto"/>
                <a:sym typeface="Roboto"/>
              </a:rPr>
              <a:t>open txg</a:t>
            </a:r>
            <a:r>
              <a:rPr lang="en-GB" sz="1600">
                <a:solidFill>
                  <a:schemeClr val="dk1"/>
                </a:solidFill>
                <a:latin typeface="Roboto"/>
                <a:ea typeface="Roboto"/>
                <a:cs typeface="Roboto"/>
                <a:sym typeface="Roboto"/>
              </a:rPr>
              <a:t> in which new transactions are opened.</a:t>
            </a:r>
            <a:endParaRPr sz="1600">
              <a:solidFill>
                <a:schemeClr val="dk1"/>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The </a:t>
            </a:r>
            <a:r>
              <a:rPr b="1" lang="en-GB" sz="1600">
                <a:solidFill>
                  <a:schemeClr val="dk1"/>
                </a:solidFill>
                <a:latin typeface="Roboto"/>
                <a:ea typeface="Roboto"/>
                <a:cs typeface="Roboto"/>
                <a:sym typeface="Roboto"/>
              </a:rPr>
              <a:t>quiescing txg</a:t>
            </a:r>
            <a:r>
              <a:rPr lang="en-GB" sz="1600">
                <a:solidFill>
                  <a:schemeClr val="dk1"/>
                </a:solidFill>
                <a:latin typeface="Roboto"/>
                <a:ea typeface="Roboto"/>
                <a:cs typeface="Roboto"/>
                <a:sym typeface="Roboto"/>
              </a:rPr>
              <a:t> which remains quiescing until all transactions in it have completed their DRAM updates.</a:t>
            </a:r>
            <a:endParaRPr sz="1600">
              <a:solidFill>
                <a:schemeClr val="dk1"/>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solidFill>
                  <a:schemeClr val="dk1"/>
                </a:solidFill>
                <a:latin typeface="Roboto"/>
                <a:ea typeface="Roboto"/>
                <a:cs typeface="Roboto"/>
                <a:sym typeface="Roboto"/>
              </a:rPr>
              <a:t>The </a:t>
            </a:r>
            <a:r>
              <a:rPr b="1" lang="en-GB" sz="1600">
                <a:solidFill>
                  <a:schemeClr val="dk1"/>
                </a:solidFill>
                <a:latin typeface="Roboto"/>
                <a:ea typeface="Roboto"/>
                <a:cs typeface="Roboto"/>
                <a:sym typeface="Roboto"/>
              </a:rPr>
              <a:t>syncing txg</a:t>
            </a:r>
            <a:r>
              <a:rPr lang="en-GB" sz="1600">
                <a:solidFill>
                  <a:schemeClr val="dk1"/>
                </a:solidFill>
                <a:latin typeface="Roboto"/>
                <a:ea typeface="Roboto"/>
                <a:cs typeface="Roboto"/>
                <a:sym typeface="Roboto"/>
              </a:rPr>
              <a:t>: the “txg sync” thread processes all changes made in this txg into a new merkle tree that is written out.</a:t>
            </a:r>
            <a:endParaRPr sz="1600">
              <a:solidFill>
                <a:schemeClr val="dk1"/>
              </a:solidFill>
              <a:latin typeface="Roboto"/>
              <a:ea typeface="Roboto"/>
              <a:cs typeface="Roboto"/>
              <a:sym typeface="Roboto"/>
            </a:endParaRPr>
          </a:p>
          <a:p>
            <a:pPr indent="0" lvl="0" marL="0" rtl="0" algn="l">
              <a:spcBef>
                <a:spcPts val="600"/>
              </a:spcBef>
              <a:spcAft>
                <a:spcPts val="600"/>
              </a:spcAft>
              <a:buNone/>
            </a:pPr>
            <a:r>
              <a:rPr lang="en-GB" sz="1600">
                <a:solidFill>
                  <a:schemeClr val="dk1"/>
                </a:solidFill>
                <a:latin typeface="Roboto"/>
                <a:ea typeface="Roboto"/>
                <a:cs typeface="Roboto"/>
                <a:sym typeface="Roboto"/>
              </a:rPr>
              <a:t>Once “txg sync” is done and the quiescing txg has quiesced it becomes the new syncing txg, the currently open txg becomes quiescing, and a new open txg is started.</a:t>
            </a:r>
            <a:endParaRPr sz="1600">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84"/>
          <p:cNvSpPr txBox="1"/>
          <p:nvPr>
            <p:ph idx="4294967295" type="ctrTitle"/>
          </p:nvPr>
        </p:nvSpPr>
        <p:spPr>
          <a:xfrm>
            <a:off x="446400" y="204825"/>
            <a:ext cx="8211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(6) TXG Sync Complications</a:t>
            </a:r>
            <a:endParaRPr>
              <a:solidFill>
                <a:srgbClr val="000000"/>
              </a:solidFill>
              <a:latin typeface="Roboto"/>
              <a:ea typeface="Roboto"/>
              <a:cs typeface="Roboto"/>
              <a:sym typeface="Roboto"/>
            </a:endParaRPr>
          </a:p>
        </p:txBody>
      </p:sp>
      <p:sp>
        <p:nvSpPr>
          <p:cNvPr id="1989" name="Google Shape;1989;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90" name="Google Shape;1990;p84"/>
          <p:cNvSpPr txBox="1"/>
          <p:nvPr/>
        </p:nvSpPr>
        <p:spPr>
          <a:xfrm>
            <a:off x="525600" y="796275"/>
            <a:ext cx="8253000" cy="3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Why is this relevant for the ZIL?</a:t>
            </a: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1. Obsolete Entries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The ZIL’s job is to bridge the gap between the time we make our changes in the open txg and the time “txg sync” has finished writing out the merkle tree of that txg.  </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This means that “txg sync” and the ZIL are inherently racy.</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This means that the ZIL can write out an entry for a txg that has already synced.</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Those entries must not be replayed because their effect has </a:t>
            </a:r>
            <a:r>
              <a:rPr lang="en-GB" sz="1600">
                <a:latin typeface="Roboto"/>
                <a:ea typeface="Roboto"/>
                <a:cs typeface="Roboto"/>
                <a:sym typeface="Roboto"/>
              </a:rPr>
              <a:t>already</a:t>
            </a:r>
            <a:r>
              <a:rPr lang="en-GB" sz="1600">
                <a:latin typeface="Roboto"/>
                <a:ea typeface="Roboto"/>
                <a:cs typeface="Roboto"/>
                <a:sym typeface="Roboto"/>
              </a:rPr>
              <a:t> been applied.</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The solution is to store the txg</a:t>
            </a:r>
            <a:r>
              <a:rPr lang="en-GB" sz="1600">
                <a:latin typeface="Roboto"/>
                <a:ea typeface="Roboto"/>
                <a:cs typeface="Roboto"/>
                <a:sym typeface="Roboto"/>
              </a:rPr>
              <a:t> in </a:t>
            </a:r>
            <a:r>
              <a:rPr lang="en-GB" sz="1600">
                <a:latin typeface="Roboto"/>
                <a:ea typeface="Roboto"/>
                <a:cs typeface="Roboto"/>
                <a:sym typeface="Roboto"/>
              </a:rPr>
              <a:t>which the change that the entry represents will be synced out in the entry header. During replay we ignore entries from txgs that are equal or older to the pool’s synced-out txg at the time it crashed.</a:t>
            </a:r>
            <a:endParaRPr sz="1600">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85"/>
          <p:cNvSpPr txBox="1"/>
          <p:nvPr>
            <p:ph idx="4294967295" type="ctrTitle"/>
          </p:nvPr>
        </p:nvSpPr>
        <p:spPr>
          <a:xfrm>
            <a:off x="446400" y="204825"/>
            <a:ext cx="8211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(7) TXG Sync Complications</a:t>
            </a:r>
            <a:endParaRPr>
              <a:solidFill>
                <a:srgbClr val="000000"/>
              </a:solidFill>
              <a:latin typeface="Roboto"/>
              <a:ea typeface="Roboto"/>
              <a:cs typeface="Roboto"/>
              <a:sym typeface="Roboto"/>
            </a:endParaRPr>
          </a:p>
        </p:txBody>
      </p:sp>
      <p:sp>
        <p:nvSpPr>
          <p:cNvPr id="1996" name="Google Shape;1996;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97" name="Google Shape;1997;p85"/>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Roboto"/>
                <a:ea typeface="Roboto"/>
                <a:cs typeface="Roboto"/>
                <a:sym typeface="Roboto"/>
              </a:rPr>
              <a:t>2. Garbage-Collected Entries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ZIL-PMEM implements garbage collection by tracking each chunk’s </a:t>
            </a:r>
            <a:r>
              <a:rPr i="1" lang="en-GB" sz="1600">
                <a:latin typeface="Roboto"/>
                <a:ea typeface="Roboto"/>
                <a:cs typeface="Roboto"/>
                <a:sym typeface="Roboto"/>
              </a:rPr>
              <a:t>max_written_txg</a:t>
            </a:r>
            <a:r>
              <a:rPr lang="en-GB" sz="1600">
                <a:latin typeface="Roboto"/>
                <a:ea typeface="Roboto"/>
                <a:cs typeface="Roboto"/>
                <a:sym typeface="Roboto"/>
              </a:rPr>
              <a:t>.</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Once a chunk is full it is parked in a per-txg list.</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Every time “txg sync” has finished syncing txg </a:t>
            </a:r>
            <a:r>
              <a:rPr i="1" lang="en-GB" sz="1600">
                <a:latin typeface="Roboto"/>
                <a:ea typeface="Roboto"/>
                <a:cs typeface="Roboto"/>
                <a:sym typeface="Roboto"/>
              </a:rPr>
              <a:t>synced_txg</a:t>
            </a:r>
            <a:r>
              <a:rPr lang="en-GB" sz="1600">
                <a:latin typeface="Roboto"/>
                <a:ea typeface="Roboto"/>
                <a:cs typeface="Roboto"/>
                <a:sym typeface="Roboto"/>
              </a:rPr>
              <a:t> we know that chunks with </a:t>
            </a:r>
            <a:r>
              <a:rPr i="1" lang="en-GB" sz="1600">
                <a:latin typeface="Roboto"/>
                <a:ea typeface="Roboto"/>
                <a:cs typeface="Roboto"/>
                <a:sym typeface="Roboto"/>
              </a:rPr>
              <a:t>max_written_txg == synced_txg</a:t>
            </a:r>
            <a:r>
              <a:rPr lang="en-GB" sz="1600">
                <a:latin typeface="Roboto"/>
                <a:ea typeface="Roboto"/>
                <a:cs typeface="Roboto"/>
                <a:sym typeface="Roboto"/>
              </a:rPr>
              <a:t> contain only obsolete entries. We reset those chunk’s insert offset to zero, invalidate the first entry-header to speed up future recovery, and push the chunk back into the free list for reuse.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The problem: we have to ensure that a log entry’s dependencies have been replayed before replaying it. Without garbage collection we could simply use the “number of entries that must have been replayed up until the start of the current entry’s generation” as a means to detect missing entries. But with garbage collection we eventually destroy entries from synced txgs and thus a single counter would report missing entries even though we would skip these entries during replay (see </a:t>
            </a:r>
            <a:r>
              <a:rPr i="1" lang="en-GB" sz="1600">
                <a:latin typeface="Roboto"/>
                <a:ea typeface="Roboto"/>
                <a:cs typeface="Roboto"/>
                <a:sym typeface="Roboto"/>
              </a:rPr>
              <a:t>1. Obsolete Entries</a:t>
            </a:r>
            <a:r>
              <a:rPr lang="en-GB" sz="1600">
                <a:latin typeface="Roboto"/>
                <a:ea typeface="Roboto"/>
                <a:cs typeface="Roboto"/>
                <a:sym typeface="Roboto"/>
              </a:rPr>
              <a:t>).</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The solution is to make the counter per-txg. It is sufficient to store 3 counters because there are at most 3 in-flight txgs at any given time.</a:t>
            </a:r>
            <a:endParaRPr sz="1600">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86"/>
          <p:cNvSpPr txBox="1"/>
          <p:nvPr>
            <p:ph idx="4294967295" type="ctrTitle"/>
          </p:nvPr>
        </p:nvSpPr>
        <p:spPr>
          <a:xfrm>
            <a:off x="446400" y="204825"/>
            <a:ext cx="8574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Dependencies (8): Resulting Entry Header</a:t>
            </a:r>
            <a:endParaRPr>
              <a:solidFill>
                <a:srgbClr val="000000"/>
              </a:solidFill>
              <a:latin typeface="Roboto"/>
              <a:ea typeface="Roboto"/>
              <a:cs typeface="Roboto"/>
              <a:sym typeface="Roboto"/>
            </a:endParaRPr>
          </a:p>
        </p:txBody>
      </p:sp>
      <p:sp>
        <p:nvSpPr>
          <p:cNvPr id="2003" name="Google Shape;2003;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2004" name="Google Shape;2004;p86"/>
          <p:cNvGraphicFramePr/>
          <p:nvPr/>
        </p:nvGraphicFramePr>
        <p:xfrm>
          <a:off x="1483650" y="934300"/>
          <a:ext cx="3000000" cy="3000000"/>
        </p:xfrm>
        <a:graphic>
          <a:graphicData uri="http://schemas.openxmlformats.org/drawingml/2006/table">
            <a:tbl>
              <a:tblPr>
                <a:noFill/>
                <a:tableStyleId>{CFFDD628-F0BE-4644-8095-E61AACD11CA5}</a:tableStyleId>
              </a:tblPr>
              <a:tblGrid>
                <a:gridCol w="1586950"/>
                <a:gridCol w="721275"/>
                <a:gridCol w="2438725"/>
                <a:gridCol w="1702325"/>
              </a:tblGrid>
              <a:tr h="280650">
                <a:tc>
                  <a:txBody>
                    <a:bodyPr/>
                    <a:lstStyle/>
                    <a:p>
                      <a:pPr indent="0" lvl="0" marL="0" rtl="0" algn="l">
                        <a:spcBef>
                          <a:spcPts val="0"/>
                        </a:spcBef>
                        <a:spcAft>
                          <a:spcPts val="0"/>
                        </a:spcAft>
                        <a:buNone/>
                      </a:pPr>
                      <a:r>
                        <a:rPr b="1" lang="en-GB" sz="1100">
                          <a:latin typeface="Consolas"/>
                          <a:ea typeface="Consolas"/>
                          <a:cs typeface="Consolas"/>
                          <a:sym typeface="Consolas"/>
                        </a:rPr>
                        <a:t>hdr checksum</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fletcher4 of this header, including body checksum</a:t>
                      </a:r>
                      <a:endParaRPr sz="1100">
                        <a:latin typeface="Consolas"/>
                        <a:ea typeface="Consolas"/>
                        <a:cs typeface="Consolas"/>
                        <a:sym typeface="Consolas"/>
                      </a:endParaRPr>
                    </a:p>
                  </a:txBody>
                  <a:tcPr marT="63500" marB="63500" marR="63500" marL="63500"/>
                </a:tc>
                <a:tc hMerge="1"/>
                <a:tc hMerge="1"/>
              </a:tr>
              <a:tr h="280650">
                <a:tc>
                  <a:txBody>
                    <a:bodyPr/>
                    <a:lstStyle/>
                    <a:p>
                      <a:pPr indent="0" lvl="0" marL="0" rtl="0" algn="l">
                        <a:spcBef>
                          <a:spcPts val="0"/>
                        </a:spcBef>
                        <a:spcAft>
                          <a:spcPts val="0"/>
                        </a:spcAft>
                        <a:buNone/>
                      </a:pPr>
                      <a:r>
                        <a:rPr b="1" lang="en-GB" sz="1100">
                          <a:latin typeface="Consolas"/>
                          <a:ea typeface="Consolas"/>
                          <a:cs typeface="Consolas"/>
                          <a:sym typeface="Consolas"/>
                        </a:rPr>
                        <a:t>body checksum</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fletcher4 of the body</a:t>
                      </a:r>
                      <a:endParaRPr sz="1100">
                        <a:latin typeface="Consolas"/>
                        <a:ea typeface="Consolas"/>
                        <a:cs typeface="Consolas"/>
                        <a:sym typeface="Consolas"/>
                      </a:endParaRPr>
                    </a:p>
                  </a:txBody>
                  <a:tcPr marT="63500" marB="63500" marR="63500" marL="63500"/>
                </a:tc>
                <a:tc hMerge="1"/>
                <a:tc hMerge="1"/>
              </a:tr>
              <a:tr h="260150">
                <a:tc>
                  <a:txBody>
                    <a:bodyPr/>
                    <a:lstStyle/>
                    <a:p>
                      <a:pPr indent="0" lvl="0" marL="0" rtl="0" algn="l">
                        <a:spcBef>
                          <a:spcPts val="0"/>
                        </a:spcBef>
                        <a:spcAft>
                          <a:spcPts val="0"/>
                        </a:spcAft>
                        <a:buNone/>
                      </a:pPr>
                      <a:r>
                        <a:rPr b="1" lang="en-GB" sz="1100">
                          <a:latin typeface="Consolas"/>
                          <a:ea typeface="Consolas"/>
                          <a:cs typeface="Consolas"/>
                          <a:sym typeface="Consolas"/>
                        </a:rPr>
                        <a:t>body_len</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length of body_data below</a:t>
                      </a:r>
                      <a:endParaRPr sz="1100">
                        <a:latin typeface="Consolas"/>
                        <a:ea typeface="Consolas"/>
                        <a:cs typeface="Consolas"/>
                        <a:sym typeface="Consolas"/>
                      </a:endParaRPr>
                    </a:p>
                  </a:txBody>
                  <a:tcPr marT="63500" marB="63500" marR="63500" marL="63500"/>
                </a:tc>
                <a:tc hMerge="1"/>
                <a:tc hMerge="1"/>
              </a:tr>
              <a:tr h="409625">
                <a:tc>
                  <a:txBody>
                    <a:bodyPr/>
                    <a:lstStyle/>
                    <a:p>
                      <a:pPr indent="0" lvl="0" marL="0" rtl="0" algn="l">
                        <a:spcBef>
                          <a:spcPts val="0"/>
                        </a:spcBef>
                        <a:spcAft>
                          <a:spcPts val="0"/>
                        </a:spcAft>
                        <a:buNone/>
                      </a:pPr>
                      <a:r>
                        <a:rPr b="1" lang="en-GB" sz="1100">
                          <a:latin typeface="Consolas"/>
                          <a:ea typeface="Consolas"/>
                          <a:cs typeface="Consolas"/>
                          <a:sym typeface="Consolas"/>
                        </a:rPr>
                        <a:t>zil_guid</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128 bit GUID for attribution to the dataset</a:t>
                      </a:r>
                      <a:br>
                        <a:rPr lang="en-GB" sz="1100">
                          <a:latin typeface="Consolas"/>
                          <a:ea typeface="Consolas"/>
                          <a:cs typeface="Consolas"/>
                          <a:sym typeface="Consolas"/>
                        </a:rPr>
                      </a:br>
                      <a:r>
                        <a:rPr lang="en-GB" sz="1100">
                          <a:latin typeface="Consolas"/>
                          <a:ea typeface="Consolas"/>
                          <a:cs typeface="Consolas"/>
                          <a:sym typeface="Consolas"/>
                        </a:rPr>
                        <a:t>(zil_guid is repeated in the ZIL header)</a:t>
                      </a:r>
                      <a:endParaRPr sz="1100">
                        <a:latin typeface="Consolas"/>
                        <a:ea typeface="Consolas"/>
                        <a:cs typeface="Consolas"/>
                        <a:sym typeface="Consolas"/>
                      </a:endParaRPr>
                    </a:p>
                  </a:txBody>
                  <a:tcPr marT="63500" marB="63500" marR="63500" marL="63500"/>
                </a:tc>
                <a:tc hMerge="1"/>
                <a:tc hMerge="1"/>
              </a:tr>
              <a:tr h="260150">
                <a:tc>
                  <a:txBody>
                    <a:bodyPr/>
                    <a:lstStyle/>
                    <a:p>
                      <a:pPr indent="0" lvl="0" marL="0" rtl="0" algn="l">
                        <a:spcBef>
                          <a:spcPts val="0"/>
                        </a:spcBef>
                        <a:spcAft>
                          <a:spcPts val="0"/>
                        </a:spcAft>
                        <a:buNone/>
                      </a:pPr>
                      <a:r>
                        <a:rPr b="1" lang="en-GB" sz="1100">
                          <a:latin typeface="Consolas"/>
                          <a:ea typeface="Consolas"/>
                          <a:cs typeface="Consolas"/>
                          <a:sym typeface="Consolas"/>
                        </a:rPr>
                        <a:t>txg</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transaction group in which the entry’s changes will be synced</a:t>
                      </a:r>
                      <a:endParaRPr sz="1100">
                        <a:latin typeface="Consolas"/>
                        <a:ea typeface="Consolas"/>
                        <a:cs typeface="Consolas"/>
                        <a:sym typeface="Consolas"/>
                      </a:endParaRPr>
                    </a:p>
                  </a:txBody>
                  <a:tcPr marT="63500" marB="63500" marR="63500" marL="63500"/>
                </a:tc>
                <a:tc hMerge="1"/>
                <a:tc hMerge="1"/>
              </a:tr>
              <a:tr h="260150">
                <a:tc>
                  <a:txBody>
                    <a:bodyPr/>
                    <a:lstStyle/>
                    <a:p>
                      <a:pPr indent="0" lvl="0" marL="0" rtl="0" algn="l">
                        <a:spcBef>
                          <a:spcPts val="0"/>
                        </a:spcBef>
                        <a:spcAft>
                          <a:spcPts val="0"/>
                        </a:spcAft>
                        <a:buNone/>
                      </a:pPr>
                      <a:r>
                        <a:rPr b="1" lang="en-GB" sz="1100">
                          <a:latin typeface="Consolas"/>
                          <a:ea typeface="Consolas"/>
                          <a:cs typeface="Consolas"/>
                          <a:sym typeface="Consolas"/>
                        </a:rPr>
                        <a:t>gen</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generation number</a:t>
                      </a:r>
                      <a:endParaRPr sz="1100">
                        <a:latin typeface="Consolas"/>
                        <a:ea typeface="Consolas"/>
                        <a:cs typeface="Consolas"/>
                        <a:sym typeface="Consolas"/>
                      </a:endParaRPr>
                    </a:p>
                  </a:txBody>
                  <a:tcPr marT="63500" marB="63500" marR="63500" marL="63500"/>
                </a:tc>
                <a:tc hMerge="1"/>
                <a:tc hMerge="1"/>
              </a:tr>
              <a:tr h="260150">
                <a:tc>
                  <a:txBody>
                    <a:bodyPr/>
                    <a:lstStyle/>
                    <a:p>
                      <a:pPr indent="0" lvl="0" marL="0" rtl="0" algn="l">
                        <a:spcBef>
                          <a:spcPts val="0"/>
                        </a:spcBef>
                        <a:spcAft>
                          <a:spcPts val="0"/>
                        </a:spcAft>
                        <a:buNone/>
                      </a:pPr>
                      <a:r>
                        <a:rPr b="1" lang="en-GB" sz="1100">
                          <a:latin typeface="Consolas"/>
                          <a:ea typeface="Consolas"/>
                          <a:cs typeface="Consolas"/>
                          <a:sym typeface="Consolas"/>
                        </a:rPr>
                        <a:t>gen-scoped id</a:t>
                      </a:r>
                      <a:endParaRPr b="1" sz="1100">
                        <a:latin typeface="Consolas"/>
                        <a:ea typeface="Consolas"/>
                        <a:cs typeface="Consolas"/>
                        <a:sym typeface="Consolas"/>
                      </a:endParaRPr>
                    </a:p>
                  </a:txBody>
                  <a:tcPr marT="63500" marB="63500" marR="63500" marL="63500"/>
                </a:tc>
                <a:tc gridSpan="3">
                  <a:txBody>
                    <a:bodyPr/>
                    <a:lstStyle/>
                    <a:p>
                      <a:pPr indent="0" lvl="0" marL="0" rtl="0" algn="l">
                        <a:spcBef>
                          <a:spcPts val="0"/>
                        </a:spcBef>
                        <a:spcAft>
                          <a:spcPts val="0"/>
                        </a:spcAft>
                        <a:buNone/>
                      </a:pPr>
                      <a:r>
                        <a:rPr lang="en-GB" sz="1100">
                          <a:latin typeface="Consolas"/>
                          <a:ea typeface="Consolas"/>
                          <a:cs typeface="Consolas"/>
                          <a:sym typeface="Consolas"/>
                        </a:rPr>
                        <a:t>id identifying the entry within generation .gen</a:t>
                      </a:r>
                      <a:endParaRPr sz="1100">
                        <a:latin typeface="Consolas"/>
                        <a:ea typeface="Consolas"/>
                        <a:cs typeface="Consolas"/>
                        <a:sym typeface="Consolas"/>
                      </a:endParaRPr>
                    </a:p>
                  </a:txBody>
                  <a:tcPr marT="63500" marB="63500" marR="63500" marL="63500"/>
                </a:tc>
                <a:tc hMerge="1"/>
                <a:tc hMerge="1"/>
              </a:tr>
              <a:tr h="260150">
                <a:tc rowSpan="4">
                  <a:txBody>
                    <a:bodyPr/>
                    <a:lstStyle/>
                    <a:p>
                      <a:pPr indent="0" lvl="0" marL="0" rtl="0" algn="l">
                        <a:spcBef>
                          <a:spcPts val="0"/>
                        </a:spcBef>
                        <a:spcAft>
                          <a:spcPts val="0"/>
                        </a:spcAft>
                        <a:buNone/>
                      </a:pPr>
                      <a:r>
                        <a:rPr b="1" lang="en-GB" sz="1100">
                          <a:latin typeface="Consolas"/>
                          <a:ea typeface="Consolas"/>
                          <a:cs typeface="Consolas"/>
                          <a:sym typeface="Consolas"/>
                        </a:rPr>
                        <a:t>counters</a:t>
                      </a:r>
                      <a:endParaRPr b="1" sz="1100">
                        <a:latin typeface="Consolas"/>
                        <a:ea typeface="Consolas"/>
                        <a:cs typeface="Consolas"/>
                        <a:sym typeface="Consolas"/>
                      </a:endParaRPr>
                    </a:p>
                  </a:txBody>
                  <a:tcPr marT="63500" marB="63500" marR="63500" marL="63500"/>
                </a:tc>
                <a:tc>
                  <a:txBody>
                    <a:bodyPr/>
                    <a:lstStyle/>
                    <a:p>
                      <a:pPr indent="0" lvl="0" marL="0" rtl="0" algn="l">
                        <a:spcBef>
                          <a:spcPts val="0"/>
                        </a:spcBef>
                        <a:spcAft>
                          <a:spcPts val="0"/>
                        </a:spcAft>
                        <a:buNone/>
                      </a:pPr>
                      <a:r>
                        <a:rPr b="1" lang="en-GB" sz="1100">
                          <a:latin typeface="Consolas"/>
                          <a:ea typeface="Consolas"/>
                          <a:cs typeface="Consolas"/>
                          <a:sym typeface="Consolas"/>
                        </a:rPr>
                        <a:t>txg</a:t>
                      </a:r>
                      <a:endParaRPr b="1" sz="1100">
                        <a:latin typeface="Consolas"/>
                        <a:ea typeface="Consolas"/>
                        <a:cs typeface="Consolas"/>
                        <a:sym typeface="Consolas"/>
                      </a:endParaRPr>
                    </a:p>
                  </a:txBody>
                  <a:tcPr marT="63500" marB="63500" marR="63500" marL="63500"/>
                </a:tc>
                <a:tc gridSpan="2">
                  <a:txBody>
                    <a:bodyPr/>
                    <a:lstStyle/>
                    <a:p>
                      <a:pPr indent="0" lvl="0" marL="0" rtl="0" algn="l">
                        <a:spcBef>
                          <a:spcPts val="0"/>
                        </a:spcBef>
                        <a:spcAft>
                          <a:spcPts val="0"/>
                        </a:spcAft>
                        <a:buNone/>
                      </a:pPr>
                      <a:r>
                        <a:rPr b="1" lang="en-GB" sz="1100">
                          <a:latin typeface="Consolas"/>
                          <a:ea typeface="Consolas"/>
                          <a:cs typeface="Consolas"/>
                          <a:sym typeface="Consolas"/>
                        </a:rPr>
                        <a:t>count (number of entries E with E.txg = .txg)</a:t>
                      </a:r>
                      <a:endParaRPr sz="1100">
                        <a:latin typeface="Consolas"/>
                        <a:ea typeface="Consolas"/>
                        <a:cs typeface="Consolas"/>
                        <a:sym typeface="Consolas"/>
                      </a:endParaRPr>
                    </a:p>
                  </a:txBody>
                  <a:tcPr marT="63500" marB="63500" marR="63500" marL="63500"/>
                </a:tc>
                <a:tc hMerge="1"/>
              </a:tr>
              <a:tr h="260150">
                <a:tc vMerge="1"/>
                <a:tc>
                  <a:txBody>
                    <a:bodyPr/>
                    <a:lstStyle/>
                    <a:p>
                      <a:pPr indent="0" lvl="0" marL="0" rtl="0" algn="l">
                        <a:spcBef>
                          <a:spcPts val="0"/>
                        </a:spcBef>
                        <a:spcAft>
                          <a:spcPts val="0"/>
                        </a:spcAft>
                        <a:buNone/>
                      </a:pPr>
                      <a:r>
                        <a:rPr lang="en-GB" sz="1100">
                          <a:latin typeface="Consolas"/>
                          <a:ea typeface="Consolas"/>
                          <a:cs typeface="Consolas"/>
                          <a:sym typeface="Consolas"/>
                        </a:rPr>
                        <a:t>12</a:t>
                      </a:r>
                      <a:endParaRPr sz="1100">
                        <a:latin typeface="Consolas"/>
                        <a:ea typeface="Consolas"/>
                        <a:cs typeface="Consolas"/>
                        <a:sym typeface="Consolas"/>
                      </a:endParaRPr>
                    </a:p>
                  </a:txBody>
                  <a:tcPr marT="63500" marB="63500" marR="63500" marL="63500"/>
                </a:tc>
                <a:tc gridSpan="2">
                  <a:txBody>
                    <a:bodyPr/>
                    <a:lstStyle/>
                    <a:p>
                      <a:pPr indent="0" lvl="0" marL="0" rtl="0" algn="l">
                        <a:spcBef>
                          <a:spcPts val="0"/>
                        </a:spcBef>
                        <a:spcAft>
                          <a:spcPts val="0"/>
                        </a:spcAft>
                        <a:buNone/>
                      </a:pPr>
                      <a:r>
                        <a:rPr lang="en-GB" sz="1100">
                          <a:latin typeface="Consolas"/>
                          <a:ea typeface="Consolas"/>
                          <a:cs typeface="Consolas"/>
                          <a:sym typeface="Consolas"/>
                        </a:rPr>
                        <a:t>3</a:t>
                      </a:r>
                      <a:endParaRPr sz="1100">
                        <a:latin typeface="Consolas"/>
                        <a:ea typeface="Consolas"/>
                        <a:cs typeface="Consolas"/>
                        <a:sym typeface="Consolas"/>
                      </a:endParaRPr>
                    </a:p>
                  </a:txBody>
                  <a:tcPr marT="63500" marB="63500" marR="63500" marL="63500"/>
                </a:tc>
                <a:tc hMerge="1"/>
              </a:tr>
              <a:tr h="260150">
                <a:tc vMerge="1"/>
                <a:tc>
                  <a:txBody>
                    <a:bodyPr/>
                    <a:lstStyle/>
                    <a:p>
                      <a:pPr indent="0" lvl="0" marL="0" rtl="0" algn="l">
                        <a:spcBef>
                          <a:spcPts val="0"/>
                        </a:spcBef>
                        <a:spcAft>
                          <a:spcPts val="0"/>
                        </a:spcAft>
                        <a:buNone/>
                      </a:pPr>
                      <a:r>
                        <a:rPr lang="en-GB" sz="1100">
                          <a:latin typeface="Consolas"/>
                          <a:ea typeface="Consolas"/>
                          <a:cs typeface="Consolas"/>
                          <a:sym typeface="Consolas"/>
                        </a:rPr>
                        <a:t>10</a:t>
                      </a:r>
                      <a:endParaRPr sz="1100">
                        <a:latin typeface="Consolas"/>
                        <a:ea typeface="Consolas"/>
                        <a:cs typeface="Consolas"/>
                        <a:sym typeface="Consolas"/>
                      </a:endParaRPr>
                    </a:p>
                  </a:txBody>
                  <a:tcPr marT="63500" marB="63500" marR="63500" marL="63500"/>
                </a:tc>
                <a:tc gridSpan="2">
                  <a:txBody>
                    <a:bodyPr/>
                    <a:lstStyle/>
                    <a:p>
                      <a:pPr indent="0" lvl="0" marL="0" rtl="0" algn="l">
                        <a:spcBef>
                          <a:spcPts val="0"/>
                        </a:spcBef>
                        <a:spcAft>
                          <a:spcPts val="0"/>
                        </a:spcAft>
                        <a:buNone/>
                      </a:pPr>
                      <a:r>
                        <a:rPr lang="en-GB" sz="1100">
                          <a:latin typeface="Consolas"/>
                          <a:ea typeface="Consolas"/>
                          <a:cs typeface="Consolas"/>
                          <a:sym typeface="Consolas"/>
                        </a:rPr>
                        <a:t>4</a:t>
                      </a:r>
                      <a:endParaRPr sz="1100">
                        <a:latin typeface="Consolas"/>
                        <a:ea typeface="Consolas"/>
                        <a:cs typeface="Consolas"/>
                        <a:sym typeface="Consolas"/>
                      </a:endParaRPr>
                    </a:p>
                  </a:txBody>
                  <a:tcPr marT="63500" marB="63500" marR="63500" marL="63500"/>
                </a:tc>
                <a:tc hMerge="1"/>
              </a:tr>
              <a:tr h="260150">
                <a:tc vMerge="1"/>
                <a:tc>
                  <a:txBody>
                    <a:bodyPr/>
                    <a:lstStyle/>
                    <a:p>
                      <a:pPr indent="0" lvl="0" marL="0" rtl="0" algn="l">
                        <a:spcBef>
                          <a:spcPts val="0"/>
                        </a:spcBef>
                        <a:spcAft>
                          <a:spcPts val="0"/>
                        </a:spcAft>
                        <a:buNone/>
                      </a:pPr>
                      <a:r>
                        <a:rPr lang="en-GB" sz="1100">
                          <a:latin typeface="Consolas"/>
                          <a:ea typeface="Consolas"/>
                          <a:cs typeface="Consolas"/>
                          <a:sym typeface="Consolas"/>
                        </a:rPr>
                        <a:t>0</a:t>
                      </a:r>
                      <a:endParaRPr sz="1100">
                        <a:latin typeface="Consolas"/>
                        <a:ea typeface="Consolas"/>
                        <a:cs typeface="Consolas"/>
                        <a:sym typeface="Consolas"/>
                      </a:endParaRPr>
                    </a:p>
                  </a:txBody>
                  <a:tcPr marT="63500" marB="63500" marR="63500" marL="63500"/>
                </a:tc>
                <a:tc gridSpan="2">
                  <a:txBody>
                    <a:bodyPr/>
                    <a:lstStyle/>
                    <a:p>
                      <a:pPr indent="0" lvl="0" marL="0" rtl="0" algn="l">
                        <a:spcBef>
                          <a:spcPts val="0"/>
                        </a:spcBef>
                        <a:spcAft>
                          <a:spcPts val="0"/>
                        </a:spcAft>
                        <a:buNone/>
                      </a:pPr>
                      <a:r>
                        <a:rPr lang="en-GB" sz="1100">
                          <a:latin typeface="Consolas"/>
                          <a:ea typeface="Consolas"/>
                          <a:cs typeface="Consolas"/>
                          <a:sym typeface="Consolas"/>
                        </a:rPr>
                        <a:t>0 // .txg == 0 indicates empty row</a:t>
                      </a:r>
                      <a:endParaRPr sz="1100">
                        <a:latin typeface="Consolas"/>
                        <a:ea typeface="Consolas"/>
                        <a:cs typeface="Consolas"/>
                        <a:sym typeface="Consolas"/>
                      </a:endParaRPr>
                    </a:p>
                  </a:txBody>
                  <a:tcPr marT="63500" marB="63500" marR="63500" marL="63500"/>
                </a:tc>
                <a:tc hMerge="1"/>
              </a:tr>
              <a:tr h="301900">
                <a:tc gridSpan="4">
                  <a:txBody>
                    <a:bodyPr/>
                    <a:lstStyle/>
                    <a:p>
                      <a:pPr indent="0" lvl="0" marL="0" rtl="0" algn="ctr">
                        <a:spcBef>
                          <a:spcPts val="0"/>
                        </a:spcBef>
                        <a:spcAft>
                          <a:spcPts val="0"/>
                        </a:spcAft>
                        <a:buNone/>
                      </a:pPr>
                      <a:r>
                        <a:rPr b="1" lang="en-GB" sz="1100">
                          <a:latin typeface="Consolas"/>
                          <a:ea typeface="Consolas"/>
                          <a:cs typeface="Consolas"/>
                          <a:sym typeface="Consolas"/>
                        </a:rPr>
                        <a:t>… variable-length b</a:t>
                      </a:r>
                      <a:r>
                        <a:rPr b="1" lang="en-GB" sz="1100">
                          <a:latin typeface="Consolas"/>
                          <a:ea typeface="Consolas"/>
                          <a:cs typeface="Consolas"/>
                          <a:sym typeface="Consolas"/>
                        </a:rPr>
                        <a:t>ody data (length: .body_len) … </a:t>
                      </a:r>
                      <a:endParaRPr b="1" sz="1100">
                        <a:latin typeface="Consolas"/>
                        <a:ea typeface="Consolas"/>
                        <a:cs typeface="Consolas"/>
                        <a:sym typeface="Consolas"/>
                      </a:endParaRPr>
                    </a:p>
                  </a:txBody>
                  <a:tcPr marT="63500" marB="63500" marR="63500" marL="63500"/>
                </a:tc>
                <a:tc hMerge="1"/>
                <a:tc hMerge="1"/>
                <a:tc hMerge="1"/>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87"/>
          <p:cNvSpPr txBox="1"/>
          <p:nvPr>
            <p:ph idx="4294967295" type="ctrTitle"/>
          </p:nvPr>
        </p:nvSpPr>
        <p:spPr>
          <a:xfrm>
            <a:off x="446400" y="204825"/>
            <a:ext cx="8490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A Taxonomy</a:t>
            </a:r>
            <a:endParaRPr>
              <a:solidFill>
                <a:srgbClr val="00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2010" name="Google Shape;2010;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11" name="Google Shape;2011;p87"/>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PMEM-only File Systems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Cross-Media File Systems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Other Systems Adapted To PMEM</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Testing File System Crash Consistency</a:t>
            </a:r>
            <a:endParaRPr sz="1600">
              <a:latin typeface="Roboto"/>
              <a:ea typeface="Roboto"/>
              <a:cs typeface="Roboto"/>
              <a:sym typeface="Roboto"/>
            </a:endParaRPr>
          </a:p>
          <a:p>
            <a:pPr indent="0" lvl="0" marL="0" rtl="0" algn="l">
              <a:spcBef>
                <a:spcPts val="600"/>
              </a:spcBef>
              <a:spcAft>
                <a:spcPts val="600"/>
              </a:spcAft>
              <a:buNone/>
            </a:pPr>
            <a:r>
              <a:rPr lang="en-GB" sz="1600">
                <a:latin typeface="Roboto"/>
                <a:ea typeface="Roboto"/>
                <a:cs typeface="Roboto"/>
                <a:sym typeface="Roboto"/>
              </a:rPr>
              <a:t>PMEM-specific Crash-Consistency Concerns</a:t>
            </a:r>
            <a:endParaRPr sz="1600">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88"/>
          <p:cNvSpPr txBox="1"/>
          <p:nvPr>
            <p:ph idx="4294967295" type="ctrTitle"/>
          </p:nvPr>
        </p:nvSpPr>
        <p:spPr>
          <a:xfrm>
            <a:off x="446400" y="204825"/>
            <a:ext cx="8490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PMEM-only File Systems</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2017" name="Google Shape;2017;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18" name="Google Shape;2018;p88"/>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Relevant to this thesis due to </a:t>
            </a:r>
            <a:r>
              <a:rPr b="1" lang="en-GB" sz="1600">
                <a:latin typeface="Roboto"/>
                <a:ea typeface="Roboto"/>
                <a:cs typeface="Roboto"/>
                <a:sym typeface="Roboto"/>
              </a:rPr>
              <a:t>implementation techniques for synchronous I/O:</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In-Kernel: BPFS, </a:t>
            </a:r>
            <a:r>
              <a:rPr lang="en-GB" sz="1600">
                <a:latin typeface="Roboto"/>
                <a:ea typeface="Roboto"/>
                <a:cs typeface="Roboto"/>
                <a:sym typeface="Roboto"/>
              </a:rPr>
              <a:t>PMFS</a:t>
            </a:r>
            <a:r>
              <a:rPr lang="en-GB" sz="1600">
                <a:latin typeface="Roboto"/>
                <a:ea typeface="Roboto"/>
                <a:cs typeface="Roboto"/>
                <a:sym typeface="Roboto"/>
              </a:rPr>
              <a:t>, Nova, Nova-Fortis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Hybrid: Split-FS, Strata</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User-space: Aerie, EvFS</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Summary:</a:t>
            </a:r>
            <a:endParaRPr sz="1600">
              <a:latin typeface="Roboto"/>
              <a:ea typeface="Roboto"/>
              <a:cs typeface="Roboto"/>
              <a:sym typeface="Roboto"/>
            </a:endParaRPr>
          </a:p>
          <a:p>
            <a:pPr indent="-330200" lvl="0" marL="457200" rtl="0" algn="l">
              <a:spcBef>
                <a:spcPts val="60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Many:</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In-place atomic updates wherever possible.</a:t>
            </a:r>
            <a:endParaRPr sz="1600">
              <a:solidFill>
                <a:schemeClr val="dk1"/>
              </a:solidFill>
              <a:latin typeface="Roboto"/>
              <a:ea typeface="Roboto"/>
              <a:cs typeface="Roboto"/>
              <a:sym typeface="Roboto"/>
            </a:endParaRPr>
          </a:p>
          <a:p>
            <a:pPr indent="-330200" lvl="2" marL="13716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Take advantage of PMEM’s byte-granular I/O.</a:t>
            </a:r>
            <a:endParaRPr sz="1600">
              <a:solidFill>
                <a:schemeClr val="dk1"/>
              </a:solidFill>
              <a:latin typeface="Roboto"/>
              <a:ea typeface="Roboto"/>
              <a:cs typeface="Roboto"/>
              <a:sym typeface="Roboto"/>
            </a:endParaRPr>
          </a:p>
          <a:p>
            <a:pPr indent="-330200" lvl="2" marL="13716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Avoid write-amplification of page-level CoW.</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Copy-on-write for larger updates.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NOVA: Per-CPU &amp; per-inode journaling for high concurrency / scalability.</a:t>
            </a:r>
            <a:endParaRPr sz="1600">
              <a:solidFill>
                <a:schemeClr val="dk1"/>
              </a:solidFill>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Significantly more relaxed semantics than ZFS!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GB" sz="1600">
                <a:solidFill>
                  <a:schemeClr val="dk1"/>
                </a:solidFill>
                <a:latin typeface="Roboto"/>
                <a:ea typeface="Roboto"/>
                <a:cs typeface="Roboto"/>
                <a:sym typeface="Roboto"/>
              </a:rPr>
              <a:t>NOVA Fortis: protection against scribbles, bitflips, handling of MCE.</a:t>
            </a:r>
            <a:endParaRPr b="1" sz="1600">
              <a:latin typeface="Roboto"/>
              <a:ea typeface="Roboto"/>
              <a:cs typeface="Roboto"/>
              <a:sym typeface="Roboto"/>
            </a:endParaRPr>
          </a:p>
          <a:p>
            <a:pPr indent="0" lvl="0" marL="0" rtl="0" algn="l">
              <a:spcBef>
                <a:spcPts val="600"/>
              </a:spcBef>
              <a:spcAft>
                <a:spcPts val="0"/>
              </a:spcAft>
              <a:buNone/>
            </a:pPr>
            <a:r>
              <a:t/>
            </a:r>
            <a:endParaRPr b="1" sz="1600">
              <a:latin typeface="Roboto"/>
              <a:ea typeface="Roboto"/>
              <a:cs typeface="Roboto"/>
              <a:sym typeface="Roboto"/>
            </a:endParaRPr>
          </a:p>
          <a:p>
            <a:pPr indent="0" lvl="0" marL="0" rtl="0" algn="l">
              <a:spcBef>
                <a:spcPts val="600"/>
              </a:spcBef>
              <a:spcAft>
                <a:spcPts val="600"/>
              </a:spcAft>
              <a:buNone/>
            </a:pPr>
            <a:r>
              <a:t/>
            </a:r>
            <a:endParaRPr b="1" sz="1600">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89"/>
          <p:cNvSpPr txBox="1"/>
          <p:nvPr>
            <p:ph idx="4294967295" type="ctrTitle"/>
          </p:nvPr>
        </p:nvSpPr>
        <p:spPr>
          <a:xfrm>
            <a:off x="446400" y="204825"/>
            <a:ext cx="854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Cross-Media File Systems</a:t>
            </a:r>
            <a:endParaRPr>
              <a:solidFill>
                <a:srgbClr val="000000"/>
              </a:solidFill>
              <a:latin typeface="Roboto"/>
              <a:ea typeface="Roboto"/>
              <a:cs typeface="Roboto"/>
              <a:sym typeface="Roboto"/>
            </a:endParaRPr>
          </a:p>
        </p:txBody>
      </p:sp>
      <p:sp>
        <p:nvSpPr>
          <p:cNvPr id="2024" name="Google Shape;2024;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25" name="Google Shape;2025;p89"/>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Relevant to this thesis with regards to overall architecture &amp; data flow.</a:t>
            </a:r>
            <a:br>
              <a:rPr lang="en-GB" sz="1600">
                <a:latin typeface="Roboto"/>
                <a:ea typeface="Roboto"/>
                <a:cs typeface="Roboto"/>
                <a:sym typeface="Roboto"/>
              </a:rPr>
            </a:b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Strata</a:t>
            </a:r>
            <a:endParaRPr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Data-path in user space writes logical write-ahead log to PMEM.</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Kernel component “</a:t>
            </a:r>
            <a:r>
              <a:rPr i="1" lang="en-GB" sz="1600">
                <a:latin typeface="Roboto"/>
                <a:ea typeface="Roboto"/>
                <a:cs typeface="Roboto"/>
                <a:sym typeface="Roboto"/>
              </a:rPr>
              <a:t>digests” </a:t>
            </a:r>
            <a:r>
              <a:rPr lang="en-GB" sz="1600">
                <a:latin typeface="Roboto"/>
                <a:ea typeface="Roboto"/>
                <a:cs typeface="Roboto"/>
                <a:sym typeface="Roboto"/>
              </a:rPr>
              <a:t>the log and performs aggregated I/O to slower storage.</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Good design, PMEM is </a:t>
            </a:r>
            <a:r>
              <a:rPr i="1" lang="en-GB" sz="1600">
                <a:latin typeface="Roboto"/>
                <a:ea typeface="Roboto"/>
                <a:cs typeface="Roboto"/>
                <a:sym typeface="Roboto"/>
              </a:rPr>
              <a:t>used</a:t>
            </a:r>
            <a:r>
              <a:rPr lang="en-GB" sz="1600">
                <a:latin typeface="Roboto"/>
                <a:ea typeface="Roboto"/>
                <a:cs typeface="Roboto"/>
                <a:sym typeface="Roboto"/>
              </a:rPr>
              <a:t> on the happy path. No storage pooling, data integrity, redundancy measures.</a:t>
            </a:r>
            <a:endParaRPr sz="1600">
              <a:latin typeface="Roboto"/>
              <a:ea typeface="Roboto"/>
              <a:cs typeface="Roboto"/>
              <a:sym typeface="Roboto"/>
            </a:endParaRPr>
          </a:p>
          <a:p>
            <a:pPr indent="0" lvl="0" marL="0" rtl="0" algn="l">
              <a:spcBef>
                <a:spcPts val="600"/>
              </a:spcBef>
              <a:spcAft>
                <a:spcPts val="0"/>
              </a:spcAft>
              <a:buNone/>
            </a:pPr>
            <a:r>
              <a:t/>
            </a:r>
            <a:endParaRPr b="1"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Ziggurat</a:t>
            </a:r>
            <a:endParaRPr b="1" sz="1600">
              <a:latin typeface="Roboto"/>
              <a:ea typeface="Roboto"/>
              <a:cs typeface="Roboto"/>
              <a:sym typeface="Roboto"/>
            </a:endParaRPr>
          </a:p>
          <a:p>
            <a:pPr indent="-330200" lvl="0" marL="457200" rtl="0" algn="l">
              <a:spcBef>
                <a:spcPts val="600"/>
              </a:spcBef>
              <a:spcAft>
                <a:spcPts val="0"/>
              </a:spcAft>
              <a:buSzPts val="1600"/>
              <a:buFont typeface="Roboto"/>
              <a:buChar char="●"/>
            </a:pPr>
            <a:r>
              <a:rPr lang="en-GB" sz="1600">
                <a:latin typeface="Roboto"/>
                <a:ea typeface="Roboto"/>
                <a:cs typeface="Roboto"/>
                <a:sym typeface="Roboto"/>
              </a:rPr>
              <a:t>PMEM is one of several storage tiers.</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Placement prediction choses storage tier, depending on anticipated usage.</a:t>
            </a:r>
            <a:br>
              <a:rPr lang="en-GB" sz="1600">
                <a:latin typeface="Roboto"/>
                <a:ea typeface="Roboto"/>
                <a:cs typeface="Roboto"/>
                <a:sym typeface="Roboto"/>
              </a:rPr>
            </a:br>
            <a:r>
              <a:rPr lang="en-GB" sz="1600">
                <a:latin typeface="Roboto"/>
                <a:ea typeface="Roboto"/>
                <a:cs typeface="Roboto"/>
                <a:sym typeface="Roboto"/>
              </a:rPr>
              <a:t>=&gt; no double-writing of data that is imminent to write-ahead logging</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n-GB" sz="1600">
                <a:latin typeface="Roboto"/>
                <a:ea typeface="Roboto"/>
                <a:cs typeface="Roboto"/>
                <a:sym typeface="Roboto"/>
              </a:rPr>
              <a:t>Dynamic up-/down-migration if usage pattern changes.</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Based on NOVA-Fortis; Focus on tiering, not on synchronous I/O itself.</a:t>
            </a:r>
            <a:endParaRPr sz="1600">
              <a:latin typeface="Roboto"/>
              <a:ea typeface="Roboto"/>
              <a:cs typeface="Roboto"/>
              <a:sym typeface="Roboto"/>
            </a:endParaRPr>
          </a:p>
          <a:p>
            <a:pPr indent="0" lvl="0" marL="0" rtl="0" algn="l">
              <a:spcBef>
                <a:spcPts val="600"/>
              </a:spcBef>
              <a:spcAft>
                <a:spcPts val="0"/>
              </a:spcAft>
              <a:buNone/>
            </a:pPr>
            <a:r>
              <a:t/>
            </a:r>
            <a:endParaRPr sz="1600">
              <a:latin typeface="Roboto"/>
              <a:ea typeface="Roboto"/>
              <a:cs typeface="Roboto"/>
              <a:sym typeface="Roboto"/>
            </a:endParaRPr>
          </a:p>
          <a:p>
            <a:pPr indent="0" lvl="0" marL="0" rtl="0" algn="l">
              <a:spcBef>
                <a:spcPts val="600"/>
              </a:spcBef>
              <a:spcAft>
                <a:spcPts val="0"/>
              </a:spcAft>
              <a:buNone/>
            </a:pPr>
            <a:r>
              <a:t/>
            </a:r>
            <a:endParaRPr b="1" sz="1600">
              <a:latin typeface="Roboto"/>
              <a:ea typeface="Roboto"/>
              <a:cs typeface="Roboto"/>
              <a:sym typeface="Roboto"/>
            </a:endParaRPr>
          </a:p>
          <a:p>
            <a:pPr indent="0" lvl="0" marL="0" rtl="0" algn="l">
              <a:spcBef>
                <a:spcPts val="600"/>
              </a:spcBef>
              <a:spcAft>
                <a:spcPts val="600"/>
              </a:spcAft>
              <a:buNone/>
            </a:pPr>
            <a:r>
              <a:t/>
            </a:r>
            <a:endParaRPr b="1" sz="16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90"/>
          <p:cNvSpPr txBox="1"/>
          <p:nvPr>
            <p:ph idx="4294967295" type="ctrTitle"/>
          </p:nvPr>
        </p:nvSpPr>
        <p:spPr>
          <a:xfrm>
            <a:off x="446400" y="204825"/>
            <a:ext cx="854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Other </a:t>
            </a:r>
            <a:r>
              <a:rPr lang="en-GB">
                <a:solidFill>
                  <a:srgbClr val="000000"/>
                </a:solidFill>
                <a:latin typeface="Roboto"/>
                <a:ea typeface="Roboto"/>
                <a:cs typeface="Roboto"/>
                <a:sym typeface="Roboto"/>
              </a:rPr>
              <a:t>Adapted Systems</a:t>
            </a:r>
            <a:endParaRPr>
              <a:solidFill>
                <a:srgbClr val="0000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2031" name="Google Shape;2031;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32" name="Google Shape;2032;p90"/>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Relevant to this thesis to show what else is possible.</a:t>
            </a:r>
            <a:endParaRPr sz="1600">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b="1" lang="en-GB" sz="1100">
                <a:solidFill>
                  <a:schemeClr val="dk1"/>
                </a:solidFill>
              </a:rPr>
              <a:t>Unioning of the Buffer Cache and Journaling Layers with Non-volatile Memory</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Linux DAX</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ext4 fast commits</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dm-writecache</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sz="11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91"/>
          <p:cNvSpPr txBox="1"/>
          <p:nvPr>
            <p:ph idx="4294967295" type="ctrTitle"/>
          </p:nvPr>
        </p:nvSpPr>
        <p:spPr>
          <a:xfrm>
            <a:off x="446400" y="204825"/>
            <a:ext cx="854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Testing Crash Consistency</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2038" name="Google Shape;2038;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39" name="Google Shape;2039;p91"/>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What is the state-of-the-art in testing crash consistency?</a:t>
            </a:r>
            <a:endParaRPr sz="1600">
              <a:latin typeface="Roboto"/>
              <a:ea typeface="Roboto"/>
              <a:cs typeface="Roboto"/>
              <a:sym typeface="Roboto"/>
            </a:endParaRPr>
          </a:p>
          <a:p>
            <a:pPr indent="0" lvl="0" marL="0" rtl="0" algn="l">
              <a:lnSpc>
                <a:spcPct val="115000"/>
              </a:lnSpc>
              <a:spcBef>
                <a:spcPts val="600"/>
              </a:spcBef>
              <a:spcAft>
                <a:spcPts val="0"/>
              </a:spcAft>
              <a:buNone/>
            </a:pPr>
            <a:r>
              <a:rPr b="1" lang="en-GB" sz="1100">
                <a:solidFill>
                  <a:schemeClr val="dk1"/>
                </a:solidFill>
              </a:rPr>
              <a:t>All File Systems Are Not Created Equal (Pillai et al., 2014) </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Specifying and Checking File System Crash-Consistency Models (Bornholt et al., 2016)</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Using Model Checking to Find Serious File System Errors (Yang et al., 2006)</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0"/>
          <p:cNvPicPr preferRelativeResize="0"/>
          <p:nvPr/>
        </p:nvPicPr>
        <p:blipFill>
          <a:blip r:embed="rId3">
            <a:alphaModFix/>
          </a:blip>
          <a:stretch>
            <a:fillRect/>
          </a:stretch>
        </p:blipFill>
        <p:spPr>
          <a:xfrm>
            <a:off x="5030000" y="357225"/>
            <a:ext cx="3833025" cy="3093575"/>
          </a:xfrm>
          <a:prstGeom prst="rect">
            <a:avLst/>
          </a:prstGeom>
          <a:noFill/>
          <a:ln>
            <a:noFill/>
          </a:ln>
        </p:spPr>
      </p:pic>
      <p:sp>
        <p:nvSpPr>
          <p:cNvPr id="124" name="Google Shape;12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5" name="Google Shape;125;p20"/>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HDL: Per-Dataset Virtual Log</a:t>
            </a:r>
            <a:endParaRPr>
              <a:solidFill>
                <a:srgbClr val="000000"/>
              </a:solidFill>
              <a:latin typeface="Roboto"/>
              <a:ea typeface="Roboto"/>
              <a:cs typeface="Roboto"/>
              <a:sym typeface="Roboto"/>
            </a:endParaRPr>
          </a:p>
        </p:txBody>
      </p:sp>
      <p:sp>
        <p:nvSpPr>
          <p:cNvPr id="126" name="Google Shape;126;p20"/>
          <p:cNvSpPr txBox="1"/>
          <p:nvPr/>
        </p:nvSpPr>
        <p:spPr>
          <a:xfrm>
            <a:off x="530300" y="832900"/>
            <a:ext cx="4728300" cy="3830400"/>
          </a:xfrm>
          <a:prstGeom prst="rect">
            <a:avLst/>
          </a:prstGeom>
          <a:noFill/>
          <a:ln>
            <a:noFill/>
          </a:ln>
        </p:spPr>
        <p:txBody>
          <a:bodyPr anchorCtr="0" anchor="t" bIns="91425" lIns="91425" spcFirstLastPara="1" rIns="91425" wrap="square" tIns="90000">
            <a:noAutofit/>
          </a:bodyPr>
          <a:lstStyle/>
          <a:p>
            <a:pPr indent="0" lvl="0" marL="0" rtl="0" algn="l">
              <a:spcBef>
                <a:spcPts val="0"/>
              </a:spcBef>
              <a:spcAft>
                <a:spcPts val="0"/>
              </a:spcAft>
              <a:buNone/>
            </a:pPr>
            <a:r>
              <a:rPr lang="en-GB" sz="1600">
                <a:latin typeface="Roboto"/>
                <a:ea typeface="Roboto"/>
                <a:cs typeface="Roboto"/>
                <a:sym typeface="Roboto"/>
              </a:rPr>
              <a:t>ZIL-PMEM writes </a:t>
            </a:r>
            <a:r>
              <a:rPr i="1" lang="en-GB" sz="1600">
                <a:latin typeface="Roboto"/>
                <a:ea typeface="Roboto"/>
                <a:cs typeface="Roboto"/>
                <a:sym typeface="Roboto"/>
              </a:rPr>
              <a:t>log records</a:t>
            </a:r>
            <a:r>
              <a:rPr lang="en-GB" sz="1600">
                <a:latin typeface="Roboto"/>
                <a:ea typeface="Roboto"/>
                <a:cs typeface="Roboto"/>
                <a:sym typeface="Roboto"/>
              </a:rPr>
              <a:t> to the dataset’s HDL.</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HDL adds metadata to encode the log structure, then stores the resulting </a:t>
            </a:r>
            <a:r>
              <a:rPr i="1" lang="en-GB" sz="1600">
                <a:latin typeface="Roboto"/>
                <a:ea typeface="Roboto"/>
                <a:cs typeface="Roboto"/>
                <a:sym typeface="Roboto"/>
              </a:rPr>
              <a:t>entry</a:t>
            </a:r>
            <a:r>
              <a:rPr lang="en-GB" sz="1600">
                <a:latin typeface="Roboto"/>
                <a:ea typeface="Roboto"/>
                <a:cs typeface="Roboto"/>
                <a:sym typeface="Roboto"/>
              </a:rPr>
              <a:t> in PRB:</a:t>
            </a:r>
            <a:endParaRPr sz="1600">
              <a:latin typeface="Roboto"/>
              <a:ea typeface="Roboto"/>
              <a:cs typeface="Roboto"/>
              <a:sym typeface="Roboto"/>
            </a:endParaRPr>
          </a:p>
          <a:p>
            <a:pPr indent="-442799" lvl="0" marL="586799" rtl="0" algn="l">
              <a:spcBef>
                <a:spcPts val="600"/>
              </a:spcBef>
              <a:spcAft>
                <a:spcPts val="0"/>
              </a:spcAft>
              <a:buNone/>
            </a:pPr>
            <a:r>
              <a:rPr b="1" lang="en-GB" sz="1500">
                <a:latin typeface="Roboto"/>
                <a:ea typeface="Roboto"/>
                <a:cs typeface="Roboto"/>
                <a:sym typeface="Roboto"/>
              </a:rPr>
              <a:t>txg</a:t>
            </a:r>
            <a:r>
              <a:rPr lang="en-GB" sz="1500">
                <a:latin typeface="Roboto"/>
                <a:ea typeface="Roboto"/>
                <a:cs typeface="Roboto"/>
                <a:sym typeface="Roboto"/>
              </a:rPr>
              <a:t>    zpool transaction group in which the logical change was made.</a:t>
            </a:r>
            <a:endParaRPr sz="1500">
              <a:latin typeface="Roboto"/>
              <a:ea typeface="Roboto"/>
              <a:cs typeface="Roboto"/>
              <a:sym typeface="Roboto"/>
            </a:endParaRPr>
          </a:p>
          <a:p>
            <a:pPr indent="0" lvl="0" marL="144000" rtl="0" algn="l">
              <a:spcBef>
                <a:spcPts val="600"/>
              </a:spcBef>
              <a:spcAft>
                <a:spcPts val="0"/>
              </a:spcAft>
              <a:buNone/>
            </a:pPr>
            <a:r>
              <a:rPr b="1" lang="en-GB" sz="1500">
                <a:latin typeface="Roboto"/>
                <a:ea typeface="Roboto"/>
                <a:cs typeface="Roboto"/>
                <a:sym typeface="Roboto"/>
              </a:rPr>
              <a:t>gen   </a:t>
            </a:r>
            <a:r>
              <a:rPr lang="en-GB" sz="1500">
                <a:latin typeface="Roboto"/>
                <a:ea typeface="Roboto"/>
                <a:cs typeface="Roboto"/>
                <a:sym typeface="Roboto"/>
              </a:rPr>
              <a:t>Generation number, used to encode logical </a:t>
            </a:r>
            <a:br>
              <a:rPr lang="en-GB" sz="1500">
                <a:latin typeface="Roboto"/>
                <a:ea typeface="Roboto"/>
                <a:cs typeface="Roboto"/>
                <a:sym typeface="Roboto"/>
              </a:rPr>
            </a:br>
            <a:r>
              <a:rPr lang="en-GB" sz="1500">
                <a:latin typeface="Roboto"/>
                <a:ea typeface="Roboto"/>
                <a:cs typeface="Roboto"/>
                <a:sym typeface="Roboto"/>
              </a:rPr>
              <a:t>          dependencies between entries.  </a:t>
            </a:r>
            <a:endParaRPr sz="1500">
              <a:latin typeface="Roboto"/>
              <a:ea typeface="Roboto"/>
              <a:cs typeface="Roboto"/>
              <a:sym typeface="Roboto"/>
            </a:endParaRPr>
          </a:p>
          <a:p>
            <a:pPr indent="0" lvl="0" marL="144000" rtl="0" algn="l">
              <a:spcBef>
                <a:spcPts val="600"/>
              </a:spcBef>
              <a:spcAft>
                <a:spcPts val="0"/>
              </a:spcAft>
              <a:buNone/>
            </a:pPr>
            <a:r>
              <a:rPr b="1" lang="en-GB" sz="1500">
                <a:latin typeface="Roboto"/>
                <a:ea typeface="Roboto"/>
                <a:cs typeface="Roboto"/>
                <a:sym typeface="Roboto"/>
              </a:rPr>
              <a:t>gsid  </a:t>
            </a:r>
            <a:r>
              <a:rPr lang="en-GB" sz="1500">
                <a:latin typeface="Roboto"/>
                <a:ea typeface="Roboto"/>
                <a:cs typeface="Roboto"/>
                <a:sym typeface="Roboto"/>
              </a:rPr>
              <a:t>Generation-scoped ID, used for intra-gen </a:t>
            </a:r>
            <a:br>
              <a:rPr lang="en-GB" sz="1500">
                <a:latin typeface="Roboto"/>
                <a:ea typeface="Roboto"/>
                <a:cs typeface="Roboto"/>
                <a:sym typeface="Roboto"/>
              </a:rPr>
            </a:br>
            <a:r>
              <a:rPr lang="en-GB" sz="1500">
                <a:latin typeface="Roboto"/>
                <a:ea typeface="Roboto"/>
                <a:cs typeface="Roboto"/>
                <a:sym typeface="Roboto"/>
              </a:rPr>
              <a:t>          ordering.</a:t>
            </a:r>
            <a:endParaRPr sz="15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Replay: HDL scans PRB for its entries and reconstructs a </a:t>
            </a:r>
            <a:r>
              <a:rPr i="1" lang="en-GB" sz="1600">
                <a:latin typeface="Roboto"/>
                <a:ea typeface="Roboto"/>
                <a:cs typeface="Roboto"/>
                <a:sym typeface="Roboto"/>
              </a:rPr>
              <a:t>replay sequence</a:t>
            </a:r>
            <a:r>
              <a:rPr lang="en-GB" sz="1600">
                <a:latin typeface="Roboto"/>
                <a:ea typeface="Roboto"/>
                <a:cs typeface="Roboto"/>
                <a:sym typeface="Roboto"/>
              </a:rPr>
              <a:t>.</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The sequence is </a:t>
            </a:r>
            <a:r>
              <a:rPr b="1" lang="en-GB" sz="1600">
                <a:latin typeface="Roboto"/>
                <a:ea typeface="Roboto"/>
                <a:cs typeface="Roboto"/>
                <a:sym typeface="Roboto"/>
              </a:rPr>
              <a:t>sorted by (gen, gsid)</a:t>
            </a:r>
            <a:r>
              <a:rPr lang="en-GB" sz="1600">
                <a:latin typeface="Roboto"/>
                <a:ea typeface="Roboto"/>
                <a:cs typeface="Roboto"/>
                <a:sym typeface="Roboto"/>
              </a:rPr>
              <a:t> and only contains log records from from txgs that did not make it to disk (their </a:t>
            </a:r>
            <a:r>
              <a:rPr b="1" lang="en-GB" sz="1600">
                <a:latin typeface="Roboto"/>
                <a:ea typeface="Roboto"/>
                <a:cs typeface="Roboto"/>
                <a:sym typeface="Roboto"/>
              </a:rPr>
              <a:t>txg &gt; precrash_txg</a:t>
            </a:r>
            <a:r>
              <a:rPr lang="en-GB" sz="1600">
                <a:latin typeface="Roboto"/>
                <a:ea typeface="Roboto"/>
                <a:cs typeface="Roboto"/>
                <a:sym typeface="Roboto"/>
              </a:rPr>
              <a:t>).</a:t>
            </a:r>
            <a:endParaRPr sz="1600">
              <a:latin typeface="Roboto"/>
              <a:ea typeface="Roboto"/>
              <a:cs typeface="Roboto"/>
              <a:sym typeface="Roboto"/>
            </a:endParaRPr>
          </a:p>
          <a:p>
            <a:pPr indent="0" lvl="0" marL="0" rtl="0" algn="l">
              <a:spcBef>
                <a:spcPts val="600"/>
              </a:spcBef>
              <a:spcAft>
                <a:spcPts val="600"/>
              </a:spcAft>
              <a:buNone/>
            </a:pPr>
            <a:r>
              <a:t/>
            </a:r>
            <a:endParaRPr b="1" sz="1600">
              <a:latin typeface="Roboto"/>
              <a:ea typeface="Roboto"/>
              <a:cs typeface="Roboto"/>
              <a:sym typeface="Roboto"/>
            </a:endParaRPr>
          </a:p>
        </p:txBody>
      </p:sp>
      <p:pic>
        <p:nvPicPr>
          <p:cNvPr id="127" name="Google Shape;127;p20"/>
          <p:cNvPicPr preferRelativeResize="0"/>
          <p:nvPr/>
        </p:nvPicPr>
        <p:blipFill>
          <a:blip r:embed="rId4">
            <a:alphaModFix/>
          </a:blip>
          <a:stretch>
            <a:fillRect/>
          </a:stretch>
        </p:blipFill>
        <p:spPr>
          <a:xfrm>
            <a:off x="5316549" y="3450798"/>
            <a:ext cx="3292125" cy="13746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92"/>
          <p:cNvSpPr txBox="1"/>
          <p:nvPr>
            <p:ph idx="4294967295" type="ctrTitle"/>
          </p:nvPr>
        </p:nvSpPr>
        <p:spPr>
          <a:xfrm>
            <a:off x="446400" y="204825"/>
            <a:ext cx="85488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Related Work: PMEM Crash Consistency</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latin typeface="Roboto"/>
              <a:ea typeface="Roboto"/>
              <a:cs typeface="Roboto"/>
              <a:sym typeface="Roboto"/>
            </a:endParaRPr>
          </a:p>
        </p:txBody>
      </p:sp>
      <p:sp>
        <p:nvSpPr>
          <p:cNvPr id="2045" name="Google Shape;2045;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46" name="Google Shape;2046;p92"/>
          <p:cNvSpPr txBox="1"/>
          <p:nvPr/>
        </p:nvSpPr>
        <p:spPr>
          <a:xfrm>
            <a:off x="525600" y="796275"/>
            <a:ext cx="8253000" cy="39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What is the state-of-the-art in ensuring that PMEM applications are crash-consistent?</a:t>
            </a:r>
            <a:endParaRPr sz="1600">
              <a:latin typeface="Roboto"/>
              <a:ea typeface="Roboto"/>
              <a:cs typeface="Roboto"/>
              <a:sym typeface="Roboto"/>
            </a:endParaRPr>
          </a:p>
          <a:p>
            <a:pPr indent="0" lvl="0" marL="0" rtl="0" algn="l">
              <a:lnSpc>
                <a:spcPct val="115000"/>
              </a:lnSpc>
              <a:spcBef>
                <a:spcPts val="600"/>
              </a:spcBef>
              <a:spcAft>
                <a:spcPts val="0"/>
              </a:spcAft>
              <a:buNone/>
            </a:pPr>
            <a:r>
              <a:rPr b="1" lang="en-GB" sz="1100">
                <a:solidFill>
                  <a:schemeClr val="dk1"/>
                </a:solidFill>
              </a:rPr>
              <a:t>Yat: A validation framework for persistent memory software (Lantz et al., 2014)</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pmemcheck (</a:t>
            </a:r>
            <a:r>
              <a:rPr b="1" lang="en-GB" sz="1100" u="sng">
                <a:solidFill>
                  <a:srgbClr val="1155CC"/>
                </a:solidFill>
                <a:hlinkClick r:id="rId3">
                  <a:extLst>
                    <a:ext uri="{A12FA001-AC4F-418D-AE19-62706E023703}">
                      <ahyp:hlinkClr val="tx"/>
                    </a:ext>
                  </a:extLst>
                </a:hlinkClick>
              </a:rPr>
              <a:t>https://pmem.io/2015/07/17/pmemcheck-basic.html</a:t>
            </a: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lang="en-GB" sz="1050">
                <a:solidFill>
                  <a:srgbClr val="3C4043"/>
                </a:solidFill>
                <a:highlight>
                  <a:srgbClr val="FFFFFF"/>
                </a:highlight>
                <a:latin typeface="Roboto"/>
                <a:ea typeface="Roboto"/>
                <a:cs typeface="Roboto"/>
                <a:sym typeface="Roboto"/>
              </a:rPr>
              <a:t>`pmeminsp`, see Book ProgrammingPersistentMemory Listing</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rPr b="1" lang="en-GB" sz="1100">
                <a:solidFill>
                  <a:schemeClr val="dk1"/>
                </a:solidFill>
              </a:rPr>
              <a:t>PMTest: A fast and flexible testing framework for persistent memory programs</a:t>
            </a:r>
            <a:r>
              <a:rPr lang="en-GB" sz="1100">
                <a:solidFill>
                  <a:schemeClr val="dk1"/>
                </a:solidFill>
              </a:rPr>
              <a:t> </a:t>
            </a:r>
            <a:r>
              <a:rPr b="1" lang="en-GB" sz="1100">
                <a:solidFill>
                  <a:schemeClr val="dk1"/>
                </a:solidFill>
              </a:rPr>
              <a:t>(Liu et al., 2019)</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ndctl-inject-error (https://pmem.io/ndctl/ndctl-inject-error.html) </a:t>
            </a:r>
            <a:endParaRPr b="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52" name="Google Shape;2052;p9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True Slide Graveyard From Here 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94"/>
          <p:cNvSpPr txBox="1"/>
          <p:nvPr>
            <p:ph idx="4294967295" type="ctrTitle"/>
          </p:nvPr>
        </p:nvSpPr>
        <p:spPr>
          <a:xfrm>
            <a:off x="445350" y="204850"/>
            <a:ext cx="8161800" cy="8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&gt; Latency Analysis (ctd.)</a:t>
            </a:r>
            <a:endParaRPr>
              <a:solidFill>
                <a:srgbClr val="3D85C6"/>
              </a:solidFill>
              <a:latin typeface="Roboto"/>
              <a:ea typeface="Roboto"/>
              <a:cs typeface="Roboto"/>
              <a:sym typeface="Roboto"/>
            </a:endParaRPr>
          </a:p>
        </p:txBody>
      </p:sp>
      <p:sp>
        <p:nvSpPr>
          <p:cNvPr id="2058" name="Google Shape;2058;p94"/>
          <p:cNvSpPr txBox="1"/>
          <p:nvPr/>
        </p:nvSpPr>
        <p:spPr>
          <a:xfrm>
            <a:off x="525600" y="728050"/>
            <a:ext cx="8081700" cy="5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600"/>
              </a:spcAft>
              <a:buNone/>
            </a:pPr>
            <a:r>
              <a:rPr b="1" lang="en-GB" sz="1600">
                <a:solidFill>
                  <a:schemeClr val="dk1"/>
                </a:solidFill>
                <a:latin typeface="Roboto"/>
                <a:ea typeface="Roboto"/>
                <a:cs typeface="Roboto"/>
                <a:sym typeface="Roboto"/>
              </a:rPr>
              <a:t>What is the maximum performance that we can expect from optimizing (just) the ZIL?</a:t>
            </a:r>
            <a:endParaRPr b="1" sz="1600">
              <a:solidFill>
                <a:schemeClr val="dk1"/>
              </a:solidFill>
              <a:latin typeface="Roboto"/>
              <a:ea typeface="Roboto"/>
              <a:cs typeface="Roboto"/>
              <a:sym typeface="Roboto"/>
            </a:endParaRPr>
          </a:p>
        </p:txBody>
      </p:sp>
      <p:sp>
        <p:nvSpPr>
          <p:cNvPr id="2059" name="Google Shape;2059;p94"/>
          <p:cNvSpPr/>
          <p:nvPr/>
        </p:nvSpPr>
        <p:spPr>
          <a:xfrm>
            <a:off x="3823225" y="1592600"/>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94"/>
          <p:cNvSpPr/>
          <p:nvPr/>
        </p:nvSpPr>
        <p:spPr>
          <a:xfrm>
            <a:off x="4965060" y="1592600"/>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94"/>
          <p:cNvSpPr/>
          <p:nvPr/>
        </p:nvSpPr>
        <p:spPr>
          <a:xfrm>
            <a:off x="6106894" y="1592600"/>
            <a:ext cx="8025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94"/>
          <p:cNvSpPr txBox="1"/>
          <p:nvPr/>
        </p:nvSpPr>
        <p:spPr>
          <a:xfrm>
            <a:off x="131400" y="1533650"/>
            <a:ext cx="34776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600"/>
              </a:spcAft>
              <a:buNone/>
            </a:pPr>
            <a:r>
              <a:rPr lang="en-GB" sz="1600">
                <a:solidFill>
                  <a:schemeClr val="dk1"/>
                </a:solidFill>
                <a:latin typeface="Roboto"/>
                <a:ea typeface="Roboto"/>
                <a:cs typeface="Roboto"/>
                <a:sym typeface="Roboto"/>
              </a:rPr>
              <a:t>Baseline: sync=1</a:t>
            </a:r>
            <a:endParaRPr sz="1600">
              <a:latin typeface="Roboto"/>
              <a:ea typeface="Roboto"/>
              <a:cs typeface="Roboto"/>
              <a:sym typeface="Roboto"/>
            </a:endParaRPr>
          </a:p>
        </p:txBody>
      </p:sp>
      <p:sp>
        <p:nvSpPr>
          <p:cNvPr id="2063" name="Google Shape;2063;p94"/>
          <p:cNvSpPr/>
          <p:nvPr/>
        </p:nvSpPr>
        <p:spPr>
          <a:xfrm>
            <a:off x="3823225" y="2169603"/>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94"/>
          <p:cNvSpPr/>
          <p:nvPr/>
        </p:nvSpPr>
        <p:spPr>
          <a:xfrm>
            <a:off x="4965060" y="2169603"/>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94"/>
          <p:cNvSpPr/>
          <p:nvPr/>
        </p:nvSpPr>
        <p:spPr>
          <a:xfrm>
            <a:off x="6106894" y="2169603"/>
            <a:ext cx="8025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94"/>
          <p:cNvSpPr txBox="1"/>
          <p:nvPr/>
        </p:nvSpPr>
        <p:spPr>
          <a:xfrm>
            <a:off x="131400" y="2110650"/>
            <a:ext cx="3477600" cy="506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600"/>
              </a:spcAft>
              <a:buNone/>
            </a:pPr>
            <a:r>
              <a:rPr lang="en-GB" sz="1600">
                <a:solidFill>
                  <a:schemeClr val="dk1"/>
                </a:solidFill>
                <a:latin typeface="Roboto"/>
                <a:ea typeface="Roboto"/>
                <a:cs typeface="Roboto"/>
                <a:sym typeface="Roboto"/>
              </a:rPr>
              <a:t>Zero-overhead ZIO pipeline</a:t>
            </a:r>
            <a:endParaRPr sz="1600">
              <a:latin typeface="Roboto"/>
              <a:ea typeface="Roboto"/>
              <a:cs typeface="Roboto"/>
              <a:sym typeface="Roboto"/>
            </a:endParaRPr>
          </a:p>
        </p:txBody>
      </p:sp>
      <p:sp>
        <p:nvSpPr>
          <p:cNvPr id="2067" name="Google Shape;2067;p94"/>
          <p:cNvSpPr txBox="1"/>
          <p:nvPr/>
        </p:nvSpPr>
        <p:spPr>
          <a:xfrm>
            <a:off x="131400" y="2698275"/>
            <a:ext cx="3477600" cy="607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600"/>
              </a:spcAft>
              <a:buNone/>
            </a:pPr>
            <a:r>
              <a:rPr lang="en-GB" sz="1600">
                <a:solidFill>
                  <a:schemeClr val="dk1"/>
                </a:solidFill>
                <a:latin typeface="Roboto"/>
                <a:ea typeface="Roboto"/>
                <a:cs typeface="Roboto"/>
                <a:sym typeface="Roboto"/>
              </a:rPr>
              <a:t>What’s possible with a new ZIL according to the </a:t>
            </a:r>
            <a:r>
              <a:rPr i="1" lang="en-GB" sz="1600">
                <a:solidFill>
                  <a:schemeClr val="dk1"/>
                </a:solidFill>
                <a:latin typeface="Roboto"/>
                <a:ea typeface="Roboto"/>
                <a:cs typeface="Roboto"/>
                <a:sym typeface="Roboto"/>
              </a:rPr>
              <a:t>Raw</a:t>
            </a:r>
            <a:r>
              <a:rPr lang="en-GB" sz="1600">
                <a:solidFill>
                  <a:schemeClr val="dk1"/>
                </a:solidFill>
                <a:latin typeface="Roboto"/>
                <a:ea typeface="Roboto"/>
                <a:cs typeface="Roboto"/>
                <a:sym typeface="Roboto"/>
              </a:rPr>
              <a:t> benchmark.</a:t>
            </a:r>
            <a:endParaRPr sz="1600">
              <a:latin typeface="Roboto"/>
              <a:ea typeface="Roboto"/>
              <a:cs typeface="Roboto"/>
              <a:sym typeface="Roboto"/>
            </a:endParaRPr>
          </a:p>
        </p:txBody>
      </p:sp>
      <p:sp>
        <p:nvSpPr>
          <p:cNvPr id="2068" name="Google Shape;2068;p94"/>
          <p:cNvSpPr/>
          <p:nvPr/>
        </p:nvSpPr>
        <p:spPr>
          <a:xfrm>
            <a:off x="3823225" y="2807932"/>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94"/>
          <p:cNvSpPr/>
          <p:nvPr/>
        </p:nvSpPr>
        <p:spPr>
          <a:xfrm>
            <a:off x="4965060" y="2807932"/>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94"/>
          <p:cNvSpPr/>
          <p:nvPr/>
        </p:nvSpPr>
        <p:spPr>
          <a:xfrm>
            <a:off x="6106894" y="2807932"/>
            <a:ext cx="8025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94"/>
          <p:cNvSpPr txBox="1"/>
          <p:nvPr/>
        </p:nvSpPr>
        <p:spPr>
          <a:xfrm>
            <a:off x="573300" y="4243425"/>
            <a:ext cx="8191800" cy="60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Optimizing the ZIO pipeline is insufficient: ZFS needs a new kind of ZIL that exclusively targets PMEM in order to fully exploit its performance benefits.</a:t>
            </a:r>
            <a:endParaRPr sz="1600">
              <a:solidFill>
                <a:schemeClr val="dk1"/>
              </a:solidFill>
              <a:latin typeface="Roboto"/>
              <a:ea typeface="Roboto"/>
              <a:cs typeface="Roboto"/>
              <a:sym typeface="Roboto"/>
            </a:endParaRPr>
          </a:p>
        </p:txBody>
      </p:sp>
      <p:sp>
        <p:nvSpPr>
          <p:cNvPr id="2072" name="Google Shape;2072;p94"/>
          <p:cNvSpPr txBox="1"/>
          <p:nvPr/>
        </p:nvSpPr>
        <p:spPr>
          <a:xfrm>
            <a:off x="7156000" y="1592600"/>
            <a:ext cx="5973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2073" name="Google Shape;2073;p94"/>
          <p:cNvSpPr txBox="1"/>
          <p:nvPr/>
        </p:nvSpPr>
        <p:spPr>
          <a:xfrm>
            <a:off x="6935625" y="1295500"/>
            <a:ext cx="9183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a:solidFill>
                  <a:schemeClr val="dk1"/>
                </a:solidFill>
                <a:latin typeface="Roboto"/>
                <a:ea typeface="Roboto"/>
                <a:cs typeface="Roboto"/>
                <a:sym typeface="Roboto"/>
              </a:rPr>
              <a:t>Lat [us]</a:t>
            </a:r>
            <a:endParaRPr>
              <a:latin typeface="Roboto"/>
              <a:ea typeface="Roboto"/>
              <a:cs typeface="Roboto"/>
              <a:sym typeface="Roboto"/>
            </a:endParaRPr>
          </a:p>
        </p:txBody>
      </p:sp>
      <p:sp>
        <p:nvSpPr>
          <p:cNvPr id="2074" name="Google Shape;2074;p94"/>
          <p:cNvSpPr txBox="1"/>
          <p:nvPr/>
        </p:nvSpPr>
        <p:spPr>
          <a:xfrm>
            <a:off x="7156000" y="2135704"/>
            <a:ext cx="5973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2075" name="Google Shape;2075;p94"/>
          <p:cNvSpPr txBox="1"/>
          <p:nvPr/>
        </p:nvSpPr>
        <p:spPr>
          <a:xfrm>
            <a:off x="7156000" y="2807933"/>
            <a:ext cx="5973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2076" name="Google Shape;2076;p94"/>
          <p:cNvSpPr txBox="1"/>
          <p:nvPr/>
        </p:nvSpPr>
        <p:spPr>
          <a:xfrm>
            <a:off x="131400" y="3494100"/>
            <a:ext cx="3438000" cy="294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600"/>
              </a:spcAft>
              <a:buNone/>
            </a:pPr>
            <a:r>
              <a:rPr lang="en-GB" sz="1600">
                <a:solidFill>
                  <a:schemeClr val="dk1"/>
                </a:solidFill>
                <a:latin typeface="Roboto"/>
                <a:ea typeface="Roboto"/>
                <a:cs typeface="Roboto"/>
                <a:sym typeface="Roboto"/>
              </a:rPr>
              <a:t>Maximum: sync=0</a:t>
            </a:r>
            <a:endParaRPr sz="1600">
              <a:latin typeface="Roboto"/>
              <a:ea typeface="Roboto"/>
              <a:cs typeface="Roboto"/>
              <a:sym typeface="Roboto"/>
            </a:endParaRPr>
          </a:p>
        </p:txBody>
      </p:sp>
      <p:sp>
        <p:nvSpPr>
          <p:cNvPr id="2077" name="Google Shape;2077;p94"/>
          <p:cNvSpPr/>
          <p:nvPr/>
        </p:nvSpPr>
        <p:spPr>
          <a:xfrm>
            <a:off x="3823225" y="3447298"/>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94"/>
          <p:cNvSpPr/>
          <p:nvPr/>
        </p:nvSpPr>
        <p:spPr>
          <a:xfrm>
            <a:off x="4965060" y="3447298"/>
            <a:ext cx="11418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94"/>
          <p:cNvSpPr/>
          <p:nvPr/>
        </p:nvSpPr>
        <p:spPr>
          <a:xfrm>
            <a:off x="6106894" y="3447298"/>
            <a:ext cx="802500" cy="38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94"/>
          <p:cNvSpPr txBox="1"/>
          <p:nvPr/>
        </p:nvSpPr>
        <p:spPr>
          <a:xfrm>
            <a:off x="7156000" y="3447300"/>
            <a:ext cx="5973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2081" name="Google Shape;2081;p94"/>
          <p:cNvSpPr txBox="1"/>
          <p:nvPr/>
        </p:nvSpPr>
        <p:spPr>
          <a:xfrm>
            <a:off x="7646275" y="1592600"/>
            <a:ext cx="11469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1</a:t>
            </a:r>
            <a:endParaRPr sz="1600">
              <a:latin typeface="Roboto"/>
              <a:ea typeface="Roboto"/>
              <a:cs typeface="Roboto"/>
              <a:sym typeface="Roboto"/>
            </a:endParaRPr>
          </a:p>
        </p:txBody>
      </p:sp>
      <p:sp>
        <p:nvSpPr>
          <p:cNvPr id="2082" name="Google Shape;2082;p94"/>
          <p:cNvSpPr txBox="1"/>
          <p:nvPr/>
        </p:nvSpPr>
        <p:spPr>
          <a:xfrm>
            <a:off x="7682400" y="1295500"/>
            <a:ext cx="954900" cy="2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a:solidFill>
                  <a:schemeClr val="dk1"/>
                </a:solidFill>
                <a:latin typeface="Roboto"/>
                <a:ea typeface="Roboto"/>
                <a:cs typeface="Roboto"/>
                <a:sym typeface="Roboto"/>
              </a:rPr>
              <a:t>Speedup</a:t>
            </a:r>
            <a:endParaRPr>
              <a:latin typeface="Roboto"/>
              <a:ea typeface="Roboto"/>
              <a:cs typeface="Roboto"/>
              <a:sym typeface="Roboto"/>
            </a:endParaRPr>
          </a:p>
        </p:txBody>
      </p:sp>
      <p:sp>
        <p:nvSpPr>
          <p:cNvPr id="2083" name="Google Shape;2083;p94"/>
          <p:cNvSpPr txBox="1"/>
          <p:nvPr/>
        </p:nvSpPr>
        <p:spPr>
          <a:xfrm>
            <a:off x="7646275" y="2135700"/>
            <a:ext cx="11469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1.89</a:t>
            </a:r>
            <a:endParaRPr sz="1600">
              <a:latin typeface="Roboto"/>
              <a:ea typeface="Roboto"/>
              <a:cs typeface="Roboto"/>
              <a:sym typeface="Roboto"/>
            </a:endParaRPr>
          </a:p>
        </p:txBody>
      </p:sp>
      <p:sp>
        <p:nvSpPr>
          <p:cNvPr id="2084" name="Google Shape;2084;p94"/>
          <p:cNvSpPr txBox="1"/>
          <p:nvPr/>
        </p:nvSpPr>
        <p:spPr>
          <a:xfrm>
            <a:off x="7646275" y="2807925"/>
            <a:ext cx="11469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3.65</a:t>
            </a:r>
            <a:endParaRPr sz="1600">
              <a:latin typeface="Roboto"/>
              <a:ea typeface="Roboto"/>
              <a:cs typeface="Roboto"/>
              <a:sym typeface="Roboto"/>
            </a:endParaRPr>
          </a:p>
        </p:txBody>
      </p:sp>
      <p:sp>
        <p:nvSpPr>
          <p:cNvPr id="2085" name="Google Shape;2085;p94"/>
          <p:cNvSpPr txBox="1"/>
          <p:nvPr/>
        </p:nvSpPr>
        <p:spPr>
          <a:xfrm>
            <a:off x="7646275" y="3447288"/>
            <a:ext cx="1146900" cy="38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600"/>
              </a:spcAft>
              <a:buNone/>
            </a:pPr>
            <a:r>
              <a:rPr lang="en-GB" sz="1600">
                <a:solidFill>
                  <a:schemeClr val="dk1"/>
                </a:solidFill>
                <a:latin typeface="Roboto"/>
                <a:ea typeface="Roboto"/>
                <a:cs typeface="Roboto"/>
                <a:sym typeface="Roboto"/>
              </a:rPr>
              <a:t>???</a:t>
            </a:r>
            <a:endParaRPr sz="1600">
              <a:latin typeface="Roboto"/>
              <a:ea typeface="Roboto"/>
              <a:cs typeface="Roboto"/>
              <a:sym typeface="Roboto"/>
            </a:endParaRPr>
          </a:p>
        </p:txBody>
      </p:sp>
      <p:sp>
        <p:nvSpPr>
          <p:cNvPr id="2086" name="Google Shape;2086;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0" name="Shape 2090"/>
        <p:cNvGrpSpPr/>
        <p:nvPr/>
      </p:nvGrpSpPr>
      <p:grpSpPr>
        <a:xfrm>
          <a:off x="0" y="0"/>
          <a:ext cx="0" cy="0"/>
          <a:chOff x="0" y="0"/>
          <a:chExt cx="0" cy="0"/>
        </a:xfrm>
      </p:grpSpPr>
      <p:sp>
        <p:nvSpPr>
          <p:cNvPr id="2091" name="Google Shape;2091;p95"/>
          <p:cNvSpPr txBox="1"/>
          <p:nvPr>
            <p:ph idx="4294967295" type="ctrTitle"/>
          </p:nvPr>
        </p:nvSpPr>
        <p:spPr>
          <a:xfrm>
            <a:off x="446400" y="204825"/>
            <a:ext cx="82110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Roboto"/>
                <a:ea typeface="Roboto"/>
                <a:cs typeface="Roboto"/>
                <a:sym typeface="Roboto"/>
              </a:rPr>
              <a:t>Replay: TXG Sync Complications</a:t>
            </a:r>
            <a:endParaRPr>
              <a:solidFill>
                <a:srgbClr val="000000"/>
              </a:solidFill>
              <a:latin typeface="Roboto"/>
              <a:ea typeface="Roboto"/>
              <a:cs typeface="Roboto"/>
              <a:sym typeface="Roboto"/>
            </a:endParaRPr>
          </a:p>
        </p:txBody>
      </p:sp>
      <p:sp>
        <p:nvSpPr>
          <p:cNvPr id="2092" name="Google Shape;2092;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93" name="Google Shape;2093;p95"/>
          <p:cNvSpPr txBox="1"/>
          <p:nvPr/>
        </p:nvSpPr>
        <p:spPr>
          <a:xfrm>
            <a:off x="525600" y="796275"/>
            <a:ext cx="8253000" cy="3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Roboto"/>
                <a:ea typeface="Roboto"/>
                <a:cs typeface="Roboto"/>
                <a:sym typeface="Roboto"/>
              </a:rPr>
              <a:t>Why is this relevant for the ZIL?</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The ZIL’s job is to bridge the gap between the time we make our changes in the open txg and the time txg sync has finished writing out the merkle tree of that txg. </a:t>
            </a:r>
            <a:endParaRPr sz="1600">
              <a:latin typeface="Roboto"/>
              <a:ea typeface="Roboto"/>
              <a:cs typeface="Roboto"/>
              <a:sym typeface="Roboto"/>
            </a:endParaRPr>
          </a:p>
          <a:p>
            <a:pPr indent="0" lvl="0" marL="0" rtl="0" algn="l">
              <a:spcBef>
                <a:spcPts val="600"/>
              </a:spcBef>
              <a:spcAft>
                <a:spcPts val="0"/>
              </a:spcAft>
              <a:buNone/>
            </a:pPr>
            <a:r>
              <a:rPr b="1" lang="en-GB" sz="1600">
                <a:latin typeface="Roboto"/>
                <a:ea typeface="Roboto"/>
                <a:cs typeface="Roboto"/>
                <a:sym typeface="Roboto"/>
              </a:rPr>
              <a:t>1. Garbage Collection</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ZIL-LWB (the old ZIL) is implemented as an on-disk list of log blocks, each of which contains multiple entries. The list head is located in the merkle tree but the log blocks are self-checksumming. Thereby the list can be appended to independently of “txg sync”. However, “txg sync” does the garbage collection: the merkle tree that it writes has its list head moved forward to the first log block with a txg greater (=younger) than the syncing txg. All the log blocks that are now unreachable are freed by “txg sync”.</a:t>
            </a:r>
            <a:endParaRPr sz="1600">
              <a:latin typeface="Roboto"/>
              <a:ea typeface="Roboto"/>
              <a:cs typeface="Roboto"/>
              <a:sym typeface="Roboto"/>
            </a:endParaRPr>
          </a:p>
          <a:p>
            <a:pPr indent="0" lvl="0" marL="0" rtl="0" algn="l">
              <a:spcBef>
                <a:spcPts val="600"/>
              </a:spcBef>
              <a:spcAft>
                <a:spcPts val="0"/>
              </a:spcAft>
              <a:buNone/>
            </a:pPr>
            <a:r>
              <a:rPr lang="en-GB" sz="1600">
                <a:latin typeface="Roboto"/>
                <a:ea typeface="Roboto"/>
                <a:cs typeface="Roboto"/>
                <a:sym typeface="Roboto"/>
              </a:rPr>
              <a:t>ZIL-PMEM is not part of the merkle-tree infrastructure. It does garbage collection through a callback after txg sync completes…</a:t>
            </a:r>
            <a:endParaRPr sz="1600">
              <a:latin typeface="Roboto"/>
              <a:ea typeface="Roboto"/>
              <a:cs typeface="Roboto"/>
              <a:sym typeface="Roboto"/>
            </a:endParaRPr>
          </a:p>
          <a:p>
            <a:pPr indent="0" lvl="0" marL="0" rtl="0" algn="l">
              <a:spcBef>
                <a:spcPts val="600"/>
              </a:spcBef>
              <a:spcAft>
                <a:spcPts val="600"/>
              </a:spcAft>
              <a:buNone/>
            </a:pPr>
            <a:r>
              <a:rPr b="1" lang="en-GB" sz="1600">
                <a:latin typeface="Roboto"/>
                <a:ea typeface="Roboto"/>
                <a:cs typeface="Roboto"/>
                <a:sym typeface="Roboto"/>
              </a:rPr>
              <a:t>2. Replay Correctness</a:t>
            </a:r>
            <a:r>
              <a:rPr lang="en-GB" sz="1600">
                <a:latin typeface="Roboto"/>
                <a:ea typeface="Roboto"/>
                <a:cs typeface="Roboto"/>
                <a:sym typeface="Roboto"/>
              </a:rPr>
              <a:t> Replay can find entries whose txg  that have not </a:t>
            </a:r>
            <a:endParaRPr sz="1600">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099" name="Google Shape;2099;p96"/>
          <p:cNvPicPr preferRelativeResize="0"/>
          <p:nvPr/>
        </p:nvPicPr>
        <p:blipFill>
          <a:blip r:embed="rId3">
            <a:alphaModFix/>
          </a:blip>
          <a:stretch>
            <a:fillRect/>
          </a:stretch>
        </p:blipFill>
        <p:spPr>
          <a:xfrm>
            <a:off x="152400" y="152400"/>
            <a:ext cx="7080504" cy="48387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105" name="Google Shape;2105;p97"/>
          <p:cNvPicPr preferRelativeResize="0"/>
          <p:nvPr/>
        </p:nvPicPr>
        <p:blipFill>
          <a:blip r:embed="rId3">
            <a:alphaModFix/>
          </a:blip>
          <a:stretch>
            <a:fillRect/>
          </a:stretch>
        </p:blipFill>
        <p:spPr>
          <a:xfrm>
            <a:off x="152400" y="152400"/>
            <a:ext cx="6603021" cy="48387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111" name="Google Shape;2111;p98"/>
          <p:cNvPicPr preferRelativeResize="0"/>
          <p:nvPr/>
        </p:nvPicPr>
        <p:blipFill>
          <a:blip r:embed="rId3">
            <a:alphaModFix/>
          </a:blip>
          <a:stretch>
            <a:fillRect/>
          </a:stretch>
        </p:blipFill>
        <p:spPr>
          <a:xfrm>
            <a:off x="152400" y="152400"/>
            <a:ext cx="6704575" cy="483869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117" name="Google Shape;2117;p99"/>
          <p:cNvPicPr preferRelativeResize="0"/>
          <p:nvPr/>
        </p:nvPicPr>
        <p:blipFill>
          <a:blip r:embed="rId3">
            <a:alphaModFix/>
          </a:blip>
          <a:stretch>
            <a:fillRect/>
          </a:stretch>
        </p:blipFill>
        <p:spPr>
          <a:xfrm>
            <a:off x="152400" y="152400"/>
            <a:ext cx="6548159" cy="4838702"/>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123" name="Google Shape;2123;p100"/>
          <p:cNvPicPr preferRelativeResize="0"/>
          <p:nvPr/>
        </p:nvPicPr>
        <p:blipFill>
          <a:blip r:embed="rId3">
            <a:alphaModFix/>
          </a:blip>
          <a:stretch>
            <a:fillRect/>
          </a:stretch>
        </p:blipFill>
        <p:spPr>
          <a:xfrm>
            <a:off x="152400" y="152400"/>
            <a:ext cx="6476606" cy="48387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129" name="Google Shape;2129;p101"/>
          <p:cNvPicPr preferRelativeResize="0"/>
          <p:nvPr/>
        </p:nvPicPr>
        <p:blipFill>
          <a:blip r:embed="rId3">
            <a:alphaModFix/>
          </a:blip>
          <a:stretch>
            <a:fillRect/>
          </a:stretch>
        </p:blipFill>
        <p:spPr>
          <a:xfrm>
            <a:off x="152400" y="152400"/>
            <a:ext cx="6390963"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3" name="Google Shape;133;p21"/>
          <p:cNvSpPr txBox="1"/>
          <p:nvPr>
            <p:ph idx="4294967295" type="ctrTitle"/>
          </p:nvPr>
        </p:nvSpPr>
        <p:spPr>
          <a:xfrm>
            <a:off x="446400" y="204825"/>
            <a:ext cx="60702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Roboto"/>
                <a:ea typeface="Roboto"/>
                <a:cs typeface="Roboto"/>
                <a:sym typeface="Roboto"/>
              </a:rPr>
              <a:t>HDL: Example</a:t>
            </a:r>
            <a:endParaRPr>
              <a:latin typeface="Roboto"/>
              <a:ea typeface="Roboto"/>
              <a:cs typeface="Roboto"/>
              <a:sym typeface="Roboto"/>
            </a:endParaRPr>
          </a:p>
        </p:txBody>
      </p:sp>
      <p:cxnSp>
        <p:nvCxnSpPr>
          <p:cNvPr id="134" name="Google Shape;134;p21"/>
          <p:cNvCxnSpPr/>
          <p:nvPr/>
        </p:nvCxnSpPr>
        <p:spPr>
          <a:xfrm>
            <a:off x="1066800" y="1385900"/>
            <a:ext cx="0" cy="332910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21"/>
          <p:cNvCxnSpPr/>
          <p:nvPr/>
        </p:nvCxnSpPr>
        <p:spPr>
          <a:xfrm>
            <a:off x="1502575" y="1076325"/>
            <a:ext cx="6965100" cy="0"/>
          </a:xfrm>
          <a:prstGeom prst="straightConnector1">
            <a:avLst/>
          </a:prstGeom>
          <a:noFill/>
          <a:ln cap="flat" cmpd="sng" w="9525">
            <a:solidFill>
              <a:schemeClr val="dk2"/>
            </a:solidFill>
            <a:prstDash val="solid"/>
            <a:round/>
            <a:headEnd len="med" w="med" type="none"/>
            <a:tailEnd len="med" w="med" type="triangle"/>
          </a:ln>
        </p:spPr>
      </p:cxnSp>
      <p:grpSp>
        <p:nvGrpSpPr>
          <p:cNvPr id="136" name="Google Shape;136;p21"/>
          <p:cNvGrpSpPr/>
          <p:nvPr/>
        </p:nvGrpSpPr>
        <p:grpSpPr>
          <a:xfrm>
            <a:off x="1276375" y="1153025"/>
            <a:ext cx="1076400" cy="600000"/>
            <a:chOff x="1381125" y="1247775"/>
            <a:chExt cx="1076400" cy="600000"/>
          </a:xfrm>
        </p:grpSpPr>
        <p:sp>
          <p:nvSpPr>
            <p:cNvPr id="137" name="Google Shape;137;p21"/>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A</a:t>
              </a:r>
              <a:endParaRPr sz="1900"/>
            </a:p>
          </p:txBody>
        </p:sp>
      </p:grpSp>
      <p:cxnSp>
        <p:nvCxnSpPr>
          <p:cNvPr id="139" name="Google Shape;139;p21"/>
          <p:cNvCxnSpPr/>
          <p:nvPr/>
        </p:nvCxnSpPr>
        <p:spPr>
          <a:xfrm>
            <a:off x="976350" y="1790725"/>
            <a:ext cx="7443900" cy="0"/>
          </a:xfrm>
          <a:prstGeom prst="straightConnector1">
            <a:avLst/>
          </a:prstGeom>
          <a:noFill/>
          <a:ln cap="flat" cmpd="sng" w="9525">
            <a:solidFill>
              <a:srgbClr val="B7B7B7"/>
            </a:solidFill>
            <a:prstDash val="dash"/>
            <a:round/>
            <a:headEnd len="med" w="med" type="none"/>
            <a:tailEnd len="med" w="med" type="none"/>
          </a:ln>
        </p:spPr>
      </p:cxnSp>
      <p:cxnSp>
        <p:nvCxnSpPr>
          <p:cNvPr id="140" name="Google Shape;140;p21"/>
          <p:cNvCxnSpPr/>
          <p:nvPr/>
        </p:nvCxnSpPr>
        <p:spPr>
          <a:xfrm>
            <a:off x="942975" y="2519375"/>
            <a:ext cx="7453200" cy="0"/>
          </a:xfrm>
          <a:prstGeom prst="straightConnector1">
            <a:avLst/>
          </a:prstGeom>
          <a:noFill/>
          <a:ln cap="flat" cmpd="sng" w="9525">
            <a:solidFill>
              <a:srgbClr val="B7B7B7"/>
            </a:solidFill>
            <a:prstDash val="dash"/>
            <a:round/>
            <a:headEnd len="med" w="med" type="none"/>
            <a:tailEnd len="med" w="med" type="none"/>
          </a:ln>
        </p:spPr>
      </p:cxnSp>
      <p:cxnSp>
        <p:nvCxnSpPr>
          <p:cNvPr id="141" name="Google Shape;141;p21"/>
          <p:cNvCxnSpPr/>
          <p:nvPr/>
        </p:nvCxnSpPr>
        <p:spPr>
          <a:xfrm>
            <a:off x="942975" y="3247800"/>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142" name="Google Shape;142;p21"/>
          <p:cNvCxnSpPr/>
          <p:nvPr/>
        </p:nvCxnSpPr>
        <p:spPr>
          <a:xfrm>
            <a:off x="942975" y="3971625"/>
            <a:ext cx="7448700" cy="0"/>
          </a:xfrm>
          <a:prstGeom prst="straightConnector1">
            <a:avLst/>
          </a:prstGeom>
          <a:noFill/>
          <a:ln cap="flat" cmpd="sng" w="9525">
            <a:solidFill>
              <a:srgbClr val="B7B7B7"/>
            </a:solidFill>
            <a:prstDash val="dash"/>
            <a:round/>
            <a:headEnd len="med" w="med" type="none"/>
            <a:tailEnd len="med" w="med" type="none"/>
          </a:ln>
        </p:spPr>
      </p:cxnSp>
      <p:cxnSp>
        <p:nvCxnSpPr>
          <p:cNvPr id="143" name="Google Shape;143;p21"/>
          <p:cNvCxnSpPr/>
          <p:nvPr/>
        </p:nvCxnSpPr>
        <p:spPr>
          <a:xfrm>
            <a:off x="25193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144" name="Google Shape;144;p21"/>
          <p:cNvCxnSpPr/>
          <p:nvPr/>
        </p:nvCxnSpPr>
        <p:spPr>
          <a:xfrm>
            <a:off x="3967175" y="1000125"/>
            <a:ext cx="0" cy="3657600"/>
          </a:xfrm>
          <a:prstGeom prst="straightConnector1">
            <a:avLst/>
          </a:prstGeom>
          <a:noFill/>
          <a:ln cap="flat" cmpd="sng" w="9525">
            <a:solidFill>
              <a:srgbClr val="B7B7B7"/>
            </a:solidFill>
            <a:prstDash val="dash"/>
            <a:round/>
            <a:headEnd len="med" w="med" type="none"/>
            <a:tailEnd len="med" w="med" type="none"/>
          </a:ln>
        </p:spPr>
      </p:cxnSp>
      <p:cxnSp>
        <p:nvCxnSpPr>
          <p:cNvPr id="145" name="Google Shape;145;p21"/>
          <p:cNvCxnSpPr/>
          <p:nvPr/>
        </p:nvCxnSpPr>
        <p:spPr>
          <a:xfrm>
            <a:off x="5414975" y="1000125"/>
            <a:ext cx="0" cy="3638700"/>
          </a:xfrm>
          <a:prstGeom prst="straightConnector1">
            <a:avLst/>
          </a:prstGeom>
          <a:noFill/>
          <a:ln cap="flat" cmpd="sng" w="9525">
            <a:solidFill>
              <a:srgbClr val="B7B7B7"/>
            </a:solidFill>
            <a:prstDash val="dash"/>
            <a:round/>
            <a:headEnd len="med" w="med" type="none"/>
            <a:tailEnd len="med" w="med" type="none"/>
          </a:ln>
        </p:spPr>
      </p:cxnSp>
      <p:cxnSp>
        <p:nvCxnSpPr>
          <p:cNvPr id="146" name="Google Shape;146;p21"/>
          <p:cNvCxnSpPr/>
          <p:nvPr/>
        </p:nvCxnSpPr>
        <p:spPr>
          <a:xfrm>
            <a:off x="6862775" y="1000125"/>
            <a:ext cx="0" cy="3676800"/>
          </a:xfrm>
          <a:prstGeom prst="straightConnector1">
            <a:avLst/>
          </a:prstGeom>
          <a:noFill/>
          <a:ln cap="flat" cmpd="sng" w="9525">
            <a:solidFill>
              <a:srgbClr val="B7B7B7"/>
            </a:solidFill>
            <a:prstDash val="dash"/>
            <a:round/>
            <a:headEnd len="med" w="med" type="none"/>
            <a:tailEnd len="med" w="med" type="none"/>
          </a:ln>
        </p:spPr>
      </p:cxnSp>
      <p:grpSp>
        <p:nvGrpSpPr>
          <p:cNvPr id="147" name="Google Shape;147;p21"/>
          <p:cNvGrpSpPr/>
          <p:nvPr/>
        </p:nvGrpSpPr>
        <p:grpSpPr>
          <a:xfrm>
            <a:off x="2705075" y="1855050"/>
            <a:ext cx="1076400" cy="600000"/>
            <a:chOff x="1381125" y="1247775"/>
            <a:chExt cx="1076400" cy="600000"/>
          </a:xfrm>
        </p:grpSpPr>
        <p:sp>
          <p:nvSpPr>
            <p:cNvPr id="148" name="Google Shape;148;p21"/>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B</a:t>
              </a:r>
              <a:endParaRPr sz="1900"/>
            </a:p>
          </p:txBody>
        </p:sp>
      </p:grpSp>
      <p:grpSp>
        <p:nvGrpSpPr>
          <p:cNvPr id="150" name="Google Shape;150;p21"/>
          <p:cNvGrpSpPr/>
          <p:nvPr/>
        </p:nvGrpSpPr>
        <p:grpSpPr>
          <a:xfrm>
            <a:off x="4152875" y="1133525"/>
            <a:ext cx="1076400" cy="600000"/>
            <a:chOff x="1381125" y="1247775"/>
            <a:chExt cx="1076400" cy="600000"/>
          </a:xfrm>
        </p:grpSpPr>
        <p:sp>
          <p:nvSpPr>
            <p:cNvPr id="151" name="Google Shape;151;p21"/>
            <p:cNvSpPr/>
            <p:nvPr/>
          </p:nvSpPr>
          <p:spPr>
            <a:xfrm>
              <a:off x="1381125" y="1247775"/>
              <a:ext cx="1076400" cy="6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txBox="1"/>
            <p:nvPr/>
          </p:nvSpPr>
          <p:spPr>
            <a:xfrm>
              <a:off x="1447800" y="146437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C</a:t>
              </a:r>
              <a:endParaRPr sz="1900"/>
            </a:p>
          </p:txBody>
        </p:sp>
      </p:grpSp>
      <p:sp>
        <p:nvSpPr>
          <p:cNvPr id="153" name="Google Shape;153;p21"/>
          <p:cNvSpPr txBox="1"/>
          <p:nvPr/>
        </p:nvSpPr>
        <p:spPr>
          <a:xfrm>
            <a:off x="733450" y="13696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4</a:t>
            </a:r>
            <a:endParaRPr sz="1900"/>
          </a:p>
        </p:txBody>
      </p:sp>
      <p:sp>
        <p:nvSpPr>
          <p:cNvPr id="154" name="Google Shape;154;p21"/>
          <p:cNvSpPr txBox="1"/>
          <p:nvPr/>
        </p:nvSpPr>
        <p:spPr>
          <a:xfrm>
            <a:off x="733450" y="2817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6</a:t>
            </a:r>
            <a:endParaRPr sz="1900"/>
          </a:p>
        </p:txBody>
      </p:sp>
      <p:sp>
        <p:nvSpPr>
          <p:cNvPr id="155" name="Google Shape;155;p21"/>
          <p:cNvSpPr txBox="1"/>
          <p:nvPr/>
        </p:nvSpPr>
        <p:spPr>
          <a:xfrm>
            <a:off x="733450" y="35032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7</a:t>
            </a:r>
            <a:endParaRPr sz="1900"/>
          </a:p>
        </p:txBody>
      </p:sp>
      <p:sp>
        <p:nvSpPr>
          <p:cNvPr id="156" name="Google Shape;156;p21"/>
          <p:cNvSpPr txBox="1"/>
          <p:nvPr/>
        </p:nvSpPr>
        <p:spPr>
          <a:xfrm>
            <a:off x="733450" y="41890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8</a:t>
            </a:r>
            <a:endParaRPr sz="1900"/>
          </a:p>
        </p:txBody>
      </p:sp>
      <p:sp>
        <p:nvSpPr>
          <p:cNvPr id="157" name="Google Shape;157;p21"/>
          <p:cNvSpPr txBox="1"/>
          <p:nvPr/>
        </p:nvSpPr>
        <p:spPr>
          <a:xfrm>
            <a:off x="733450" y="2055425"/>
            <a:ext cx="2571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5</a:t>
            </a:r>
            <a:endParaRPr sz="1900"/>
          </a:p>
        </p:txBody>
      </p:sp>
      <p:sp>
        <p:nvSpPr>
          <p:cNvPr id="158" name="Google Shape;158;p21"/>
          <p:cNvSpPr txBox="1"/>
          <p:nvPr/>
        </p:nvSpPr>
        <p:spPr>
          <a:xfrm>
            <a:off x="14945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11</a:t>
            </a:r>
            <a:endParaRPr sz="1900"/>
          </a:p>
        </p:txBody>
      </p:sp>
      <p:sp>
        <p:nvSpPr>
          <p:cNvPr id="159" name="Google Shape;159;p21"/>
          <p:cNvSpPr txBox="1"/>
          <p:nvPr/>
        </p:nvSpPr>
        <p:spPr>
          <a:xfrm>
            <a:off x="2942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12</a:t>
            </a:r>
            <a:endParaRPr sz="1900"/>
          </a:p>
        </p:txBody>
      </p:sp>
      <p:sp>
        <p:nvSpPr>
          <p:cNvPr id="160" name="Google Shape;160;p21"/>
          <p:cNvSpPr txBox="1"/>
          <p:nvPr/>
        </p:nvSpPr>
        <p:spPr>
          <a:xfrm>
            <a:off x="43901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13</a:t>
            </a:r>
            <a:endParaRPr sz="1900"/>
          </a:p>
        </p:txBody>
      </p:sp>
      <p:sp>
        <p:nvSpPr>
          <p:cNvPr id="161" name="Google Shape;161;p21"/>
          <p:cNvSpPr txBox="1"/>
          <p:nvPr/>
        </p:nvSpPr>
        <p:spPr>
          <a:xfrm>
            <a:off x="58379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14</a:t>
            </a:r>
            <a:endParaRPr sz="1900"/>
          </a:p>
        </p:txBody>
      </p:sp>
      <p:sp>
        <p:nvSpPr>
          <p:cNvPr id="162" name="Google Shape;162;p21"/>
          <p:cNvSpPr txBox="1"/>
          <p:nvPr/>
        </p:nvSpPr>
        <p:spPr>
          <a:xfrm>
            <a:off x="7133350" y="836225"/>
            <a:ext cx="5487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15</a:t>
            </a:r>
            <a:endParaRPr sz="1900"/>
          </a:p>
        </p:txBody>
      </p:sp>
      <p:cxnSp>
        <p:nvCxnSpPr>
          <p:cNvPr id="163" name="Google Shape;163;p21"/>
          <p:cNvCxnSpPr/>
          <p:nvPr/>
        </p:nvCxnSpPr>
        <p:spPr>
          <a:xfrm rot="10800000">
            <a:off x="1073800" y="1076300"/>
            <a:ext cx="438300" cy="0"/>
          </a:xfrm>
          <a:prstGeom prst="straightConnector1">
            <a:avLst/>
          </a:prstGeom>
          <a:noFill/>
          <a:ln cap="flat" cmpd="sng" w="9525">
            <a:solidFill>
              <a:schemeClr val="dk2"/>
            </a:solidFill>
            <a:prstDash val="dash"/>
            <a:round/>
            <a:headEnd len="med" w="med" type="none"/>
            <a:tailEnd len="med" w="med" type="none"/>
          </a:ln>
        </p:spPr>
      </p:cxnSp>
      <p:cxnSp>
        <p:nvCxnSpPr>
          <p:cNvPr id="164" name="Google Shape;164;p21"/>
          <p:cNvCxnSpPr/>
          <p:nvPr/>
        </p:nvCxnSpPr>
        <p:spPr>
          <a:xfrm rot="10800000">
            <a:off x="1066800" y="1076275"/>
            <a:ext cx="0" cy="312000"/>
          </a:xfrm>
          <a:prstGeom prst="straightConnector1">
            <a:avLst/>
          </a:prstGeom>
          <a:noFill/>
          <a:ln cap="flat" cmpd="sng" w="9525">
            <a:solidFill>
              <a:schemeClr val="dk2"/>
            </a:solidFill>
            <a:prstDash val="dash"/>
            <a:round/>
            <a:headEnd len="med" w="med" type="none"/>
            <a:tailEnd len="med" w="med" type="none"/>
          </a:ln>
        </p:spPr>
      </p:cxnSp>
      <p:cxnSp>
        <p:nvCxnSpPr>
          <p:cNvPr id="165" name="Google Shape;165;p21"/>
          <p:cNvCxnSpPr/>
          <p:nvPr/>
        </p:nvCxnSpPr>
        <p:spPr>
          <a:xfrm>
            <a:off x="8310575" y="1000125"/>
            <a:ext cx="0" cy="3676800"/>
          </a:xfrm>
          <a:prstGeom prst="straightConnector1">
            <a:avLst/>
          </a:prstGeom>
          <a:noFill/>
          <a:ln cap="flat" cmpd="sng" w="9525">
            <a:solidFill>
              <a:srgbClr val="B7B7B7"/>
            </a:solidFill>
            <a:prstDash val="dash"/>
            <a:round/>
            <a:headEnd len="med" w="med" type="none"/>
            <a:tailEnd len="med" w="med" type="none"/>
          </a:ln>
        </p:spPr>
      </p:cxnSp>
      <p:sp>
        <p:nvSpPr>
          <p:cNvPr id="166" name="Google Shape;166;p21"/>
          <p:cNvSpPr txBox="1"/>
          <p:nvPr/>
        </p:nvSpPr>
        <p:spPr>
          <a:xfrm>
            <a:off x="528650" y="4722425"/>
            <a:ext cx="4620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txg</a:t>
            </a:r>
            <a:endParaRPr sz="1900"/>
          </a:p>
        </p:txBody>
      </p:sp>
      <p:sp>
        <p:nvSpPr>
          <p:cNvPr id="167" name="Google Shape;167;p21"/>
          <p:cNvSpPr txBox="1"/>
          <p:nvPr/>
        </p:nvSpPr>
        <p:spPr>
          <a:xfrm>
            <a:off x="7777150" y="1173425"/>
            <a:ext cx="1271400" cy="166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GB" sz="2000"/>
              <a:t>generation</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